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2"/>
  </p:notesMasterIdLst>
  <p:handoutMasterIdLst>
    <p:handoutMasterId r:id="rId13"/>
  </p:handoutMasterIdLst>
  <p:sldIdLst>
    <p:sldId id="687" r:id="rId2"/>
    <p:sldId id="688" r:id="rId3"/>
    <p:sldId id="681" r:id="rId4"/>
    <p:sldId id="689" r:id="rId5"/>
    <p:sldId id="682" r:id="rId6"/>
    <p:sldId id="690" r:id="rId7"/>
    <p:sldId id="684" r:id="rId8"/>
    <p:sldId id="683" r:id="rId9"/>
    <p:sldId id="685" r:id="rId10"/>
    <p:sldId id="686" r:id="rId11"/>
  </p:sldIdLst>
  <p:sldSz cx="9144000" cy="5145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5pPr>
    <a:lvl6pPr marL="22860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6pPr>
    <a:lvl7pPr marL="27432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7pPr>
    <a:lvl8pPr marL="32004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8pPr>
    <a:lvl9pPr marL="36576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BFBFB"/>
    <a:srgbClr val="99CCFF"/>
    <a:srgbClr val="6699FF"/>
    <a:srgbClr val="3399FF"/>
    <a:srgbClr val="0099FF"/>
    <a:srgbClr val="C0C0C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9" autoAdjust="0"/>
    <p:restoredTop sz="83859" autoAdjust="0"/>
  </p:normalViewPr>
  <p:slideViewPr>
    <p:cSldViewPr>
      <p:cViewPr varScale="1">
        <p:scale>
          <a:sx n="73" d="100"/>
          <a:sy n="73" d="100"/>
        </p:scale>
        <p:origin x="-744" y="-90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20"/>
    </p:cViewPr>
  </p:sorterViewPr>
  <p:notesViewPr>
    <p:cSldViewPr>
      <p:cViewPr varScale="1">
        <p:scale>
          <a:sx n="58" d="100"/>
          <a:sy n="58" d="100"/>
        </p:scale>
        <p:origin x="-193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0BB38215-759E-438D-A9EA-EAC23D6CEC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D4C6442A-20F0-407C-A964-6C0A03D7AA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CN" altLang="en-US" sz="1000" smtClean="0">
                <a:solidFill>
                  <a:srgbClr val="1A3868"/>
                </a:solidFill>
                <a:ea typeface="宋体" charset="-122"/>
                <a:cs typeface="Times New Roman" pitchFamily="18" charset="0"/>
              </a:rPr>
              <a:t>对于大规模的网络以及远程主机、移动设备、无盘工作站和地址共享配置，用手工进行主机配置已经不可能实现；</a:t>
            </a:r>
            <a:endParaRPr lang="en-US" altLang="zh-CN" sz="1000" smtClean="0">
              <a:solidFill>
                <a:srgbClr val="1A3868"/>
              </a:solidFill>
              <a:ea typeface="宋体" charset="-122"/>
              <a:cs typeface="Times New Roman" pitchFamily="18" charset="0"/>
            </a:endParaRPr>
          </a:p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CN" altLang="en-US" dirty="0" smtClean="0">
                <a:ea typeface="宋体" charset="-122"/>
              </a:rPr>
              <a:t>在终端提出申请之后，</a:t>
            </a:r>
            <a:r>
              <a:rPr lang="en-US" altLang="zh-CN" dirty="0" smtClean="0">
                <a:ea typeface="宋体" charset="-122"/>
              </a:rPr>
              <a:t>DHCP</a:t>
            </a:r>
            <a:r>
              <a:rPr lang="zh-CN" altLang="en-US" dirty="0" smtClean="0">
                <a:ea typeface="宋体" charset="-122"/>
              </a:rPr>
              <a:t>可以向终端提供</a:t>
            </a:r>
            <a:r>
              <a:rPr lang="en-US" altLang="zh-CN" dirty="0" smtClean="0">
                <a:ea typeface="宋体" charset="-122"/>
              </a:rPr>
              <a:t>IP</a:t>
            </a:r>
            <a:r>
              <a:rPr lang="zh-CN" altLang="en-US" dirty="0" smtClean="0">
                <a:ea typeface="宋体" charset="-122"/>
              </a:rPr>
              <a:t>地址、网关、</a:t>
            </a:r>
            <a:r>
              <a:rPr lang="en-US" altLang="zh-CN" dirty="0" smtClean="0">
                <a:ea typeface="宋体" charset="-122"/>
              </a:rPr>
              <a:t>DNS</a:t>
            </a:r>
            <a:r>
              <a:rPr lang="zh-CN" altLang="en-US" dirty="0" smtClean="0">
                <a:ea typeface="宋体" charset="-122"/>
              </a:rPr>
              <a:t>服务器地址等参数。</a:t>
            </a:r>
          </a:p>
          <a:p>
            <a:r>
              <a:rPr lang="zh-CN" altLang="en-US" dirty="0" smtClean="0">
                <a:ea typeface="宋体" charset="-122"/>
              </a:rPr>
              <a:t>反向地址转换协议（</a:t>
            </a:r>
            <a:r>
              <a:rPr lang="en-US" altLang="zh-CN" dirty="0" smtClean="0">
                <a:ea typeface="宋体" charset="-122"/>
              </a:rPr>
              <a:t>RARP</a:t>
            </a:r>
            <a:r>
              <a:rPr lang="zh-CN" altLang="en-US" dirty="0" smtClean="0">
                <a:ea typeface="宋体" charset="-122"/>
              </a:rPr>
              <a:t>）允许</a:t>
            </a:r>
            <a:r>
              <a:rPr lang="zh-CN" altLang="en-US" dirty="0" smtClean="0">
                <a:ea typeface="宋体" charset="-122"/>
              </a:rPr>
              <a:t>局域网的物理机器从网关服务器的 </a:t>
            </a:r>
            <a:r>
              <a:rPr lang="en-US" altLang="zh-CN" dirty="0" smtClean="0">
                <a:ea typeface="宋体" charset="-122"/>
              </a:rPr>
              <a:t>ARP </a:t>
            </a:r>
            <a:r>
              <a:rPr lang="zh-CN" altLang="en-US" dirty="0" smtClean="0">
                <a:ea typeface="宋体" charset="-122"/>
              </a:rPr>
              <a:t>表或者缓存上请求其 </a:t>
            </a:r>
            <a:r>
              <a:rPr lang="en-US" altLang="zh-CN" dirty="0" smtClean="0">
                <a:ea typeface="宋体" charset="-122"/>
              </a:rPr>
              <a:t>IP </a:t>
            </a:r>
            <a:r>
              <a:rPr lang="zh-CN" altLang="en-US" dirty="0" smtClean="0">
                <a:ea typeface="宋体" charset="-122"/>
              </a:rPr>
              <a:t>地址。假如一个设备不知道它自己的</a:t>
            </a:r>
            <a:r>
              <a:rPr lang="en-US" altLang="zh-CN" dirty="0" smtClean="0">
                <a:ea typeface="宋体" charset="-122"/>
              </a:rPr>
              <a:t>IP</a:t>
            </a:r>
            <a:r>
              <a:rPr lang="zh-CN" altLang="en-US" dirty="0" smtClean="0">
                <a:ea typeface="宋体" charset="-122"/>
              </a:rPr>
              <a:t>地址，但是知道自己的物理地址，如网络上的无盘工作站，</a:t>
            </a:r>
            <a:r>
              <a:rPr lang="zh-CN" altLang="en-US" b="1" dirty="0" smtClean="0">
                <a:ea typeface="宋体" charset="-122"/>
              </a:rPr>
              <a:t>知道的只是网络接口卡上的物理地址</a:t>
            </a:r>
            <a:r>
              <a:rPr lang="zh-CN" altLang="en-US" dirty="0" smtClean="0">
                <a:ea typeface="宋体" charset="-122"/>
              </a:rPr>
              <a:t>。</a:t>
            </a:r>
            <a:r>
              <a:rPr lang="en-US" altLang="zh-CN" dirty="0" smtClean="0">
                <a:ea typeface="宋体" charset="-122"/>
              </a:rPr>
              <a:t>RARP</a:t>
            </a:r>
            <a:r>
              <a:rPr lang="zh-CN" altLang="en-US" dirty="0" smtClean="0">
                <a:ea typeface="宋体" charset="-122"/>
              </a:rPr>
              <a:t>（逆地址解析协议）正是针对这种情况的一种协议。</a:t>
            </a:r>
          </a:p>
          <a:p>
            <a:r>
              <a:rPr lang="zh-CN" altLang="en-US" dirty="0" smtClean="0">
                <a:ea typeface="宋体" charset="-122"/>
              </a:rPr>
              <a:t>引导协议（</a:t>
            </a:r>
            <a:r>
              <a:rPr lang="en-US" altLang="zh-CN" dirty="0" smtClean="0">
                <a:ea typeface="宋体" charset="-122"/>
              </a:rPr>
              <a:t>BOOTP</a:t>
            </a:r>
            <a:r>
              <a:rPr lang="zh-CN" altLang="en-US" dirty="0" smtClean="0">
                <a:ea typeface="宋体" charset="-122"/>
              </a:rPr>
              <a:t>）是一个基于</a:t>
            </a:r>
            <a:r>
              <a:rPr lang="en-US" altLang="zh-CN" dirty="0" smtClean="0">
                <a:ea typeface="宋体" charset="-122"/>
              </a:rPr>
              <a:t>IP/UDP</a:t>
            </a:r>
            <a:r>
              <a:rPr lang="zh-CN" altLang="en-US" dirty="0" smtClean="0">
                <a:ea typeface="宋体" charset="-122"/>
              </a:rPr>
              <a:t>协议的协议，它可以让</a:t>
            </a:r>
            <a:r>
              <a:rPr lang="zh-CN" altLang="en-US" b="1" dirty="0" smtClean="0">
                <a:ea typeface="宋体" charset="-122"/>
              </a:rPr>
              <a:t>无盘站从一个中心服务器上获得</a:t>
            </a:r>
            <a:r>
              <a:rPr lang="en-US" altLang="zh-CN" b="1" dirty="0" smtClean="0">
                <a:ea typeface="宋体" charset="-122"/>
              </a:rPr>
              <a:t>IP</a:t>
            </a:r>
            <a:r>
              <a:rPr lang="zh-CN" altLang="en-US" b="1" dirty="0" smtClean="0">
                <a:ea typeface="宋体" charset="-122"/>
              </a:rPr>
              <a:t>地址</a:t>
            </a:r>
            <a:r>
              <a:rPr lang="zh-CN" altLang="en-US" dirty="0" smtClean="0">
                <a:ea typeface="宋体" charset="-122"/>
              </a:rPr>
              <a:t>，为局域网中的无盘工作站分配动态</a:t>
            </a:r>
            <a:r>
              <a:rPr lang="en-US" altLang="zh-CN" dirty="0" smtClean="0">
                <a:ea typeface="宋体" charset="-122"/>
              </a:rPr>
              <a:t>IP</a:t>
            </a:r>
            <a:r>
              <a:rPr lang="zh-CN" altLang="en-US" dirty="0" smtClean="0">
                <a:ea typeface="宋体" charset="-122"/>
              </a:rPr>
              <a:t>地址，并不需要每个用户去设置静态</a:t>
            </a:r>
            <a:r>
              <a:rPr lang="en-US" altLang="zh-CN" dirty="0" smtClean="0">
                <a:ea typeface="宋体" charset="-122"/>
              </a:rPr>
              <a:t>IP</a:t>
            </a:r>
            <a:r>
              <a:rPr lang="zh-CN" altLang="en-US" dirty="0" smtClean="0">
                <a:ea typeface="宋体" charset="-122"/>
              </a:rPr>
              <a:t>地址。使用</a:t>
            </a:r>
            <a:r>
              <a:rPr lang="en-US" altLang="zh-CN" dirty="0" smtClean="0">
                <a:ea typeface="宋体" charset="-122"/>
              </a:rPr>
              <a:t>BOOTP</a:t>
            </a:r>
            <a:r>
              <a:rPr lang="zh-CN" altLang="en-US" dirty="0" smtClean="0">
                <a:ea typeface="宋体" charset="-122"/>
              </a:rPr>
              <a:t>协议的时候，一般包括</a:t>
            </a:r>
            <a:r>
              <a:rPr lang="en-US" altLang="zh-CN" dirty="0" smtClean="0">
                <a:ea typeface="宋体" charset="-122"/>
              </a:rPr>
              <a:t>Bootstrap Protocol Server</a:t>
            </a:r>
            <a:r>
              <a:rPr lang="zh-CN" altLang="en-US" dirty="0" smtClean="0">
                <a:ea typeface="宋体" charset="-122"/>
              </a:rPr>
              <a:t>（自举协议服务端）和</a:t>
            </a:r>
            <a:r>
              <a:rPr lang="en-US" altLang="zh-CN" dirty="0" smtClean="0">
                <a:ea typeface="宋体" charset="-122"/>
              </a:rPr>
              <a:t>Bootstrap Protocol Client</a:t>
            </a:r>
            <a:r>
              <a:rPr lang="zh-CN" altLang="en-US" dirty="0" smtClean="0">
                <a:ea typeface="宋体" charset="-122"/>
              </a:rPr>
              <a:t>（自举协议客户端）两部分。</a:t>
            </a:r>
          </a:p>
          <a:p>
            <a:r>
              <a:rPr lang="en-US" altLang="zh-CN" dirty="0" smtClean="0">
                <a:ea typeface="宋体" charset="-122"/>
              </a:rPr>
              <a:t>ARP</a:t>
            </a:r>
            <a:r>
              <a:rPr lang="zh-CN" altLang="en-US" dirty="0" smtClean="0">
                <a:ea typeface="宋体" charset="-122"/>
              </a:rPr>
              <a:t>（地址解析协议）是设备通过自己知道的</a:t>
            </a:r>
            <a:r>
              <a:rPr lang="en-US" altLang="zh-CN" dirty="0" smtClean="0">
                <a:ea typeface="宋体" charset="-122"/>
              </a:rPr>
              <a:t>IP</a:t>
            </a:r>
            <a:r>
              <a:rPr lang="zh-CN" altLang="en-US" dirty="0" smtClean="0">
                <a:ea typeface="宋体" charset="-122"/>
              </a:rPr>
              <a:t>地址来获得自己不知道的物理地址的协议。</a:t>
            </a:r>
          </a:p>
          <a:p>
            <a:r>
              <a:rPr lang="en-US" altLang="zh-CN" dirty="0" smtClean="0">
                <a:ea typeface="宋体" charset="-122"/>
              </a:rPr>
              <a:t>RARP</a:t>
            </a:r>
            <a:r>
              <a:rPr lang="zh-CN" altLang="en-US" dirty="0" smtClean="0">
                <a:ea typeface="宋体" charset="-122"/>
              </a:rPr>
              <a:t>以与</a:t>
            </a:r>
            <a:r>
              <a:rPr lang="en-US" altLang="zh-CN" dirty="0" smtClean="0">
                <a:ea typeface="宋体" charset="-122"/>
              </a:rPr>
              <a:t>ARP</a:t>
            </a:r>
            <a:r>
              <a:rPr lang="zh-CN" altLang="en-US" dirty="0" smtClean="0">
                <a:ea typeface="宋体" charset="-122"/>
              </a:rPr>
              <a:t>相反的方式工作。</a:t>
            </a:r>
            <a:r>
              <a:rPr lang="en-US" altLang="zh-CN" dirty="0" smtClean="0">
                <a:ea typeface="宋体" charset="-122"/>
              </a:rPr>
              <a:t>RARP</a:t>
            </a:r>
            <a:r>
              <a:rPr lang="zh-CN" altLang="en-US" dirty="0" smtClean="0">
                <a:ea typeface="宋体" charset="-122"/>
              </a:rPr>
              <a:t>发出要反向解析的物理地址并希望返回其对应的</a:t>
            </a:r>
            <a:r>
              <a:rPr lang="en-US" altLang="zh-CN" dirty="0" smtClean="0">
                <a:ea typeface="宋体" charset="-122"/>
              </a:rPr>
              <a:t>IP</a:t>
            </a:r>
            <a:r>
              <a:rPr lang="zh-CN" altLang="en-US" dirty="0" smtClean="0">
                <a:ea typeface="宋体" charset="-122"/>
              </a:rPr>
              <a:t>地址，应答包括由能够提供所需信息的</a:t>
            </a:r>
            <a:r>
              <a:rPr lang="en-US" altLang="zh-CN" dirty="0" smtClean="0">
                <a:ea typeface="宋体" charset="-122"/>
              </a:rPr>
              <a:t>RARP</a:t>
            </a:r>
            <a:r>
              <a:rPr lang="zh-CN" altLang="en-US" dirty="0" smtClean="0">
                <a:ea typeface="宋体" charset="-122"/>
              </a:rPr>
              <a:t>服务器发出的</a:t>
            </a:r>
            <a:r>
              <a:rPr lang="en-US" altLang="zh-CN" dirty="0" smtClean="0">
                <a:ea typeface="宋体" charset="-122"/>
              </a:rPr>
              <a:t>IP</a:t>
            </a:r>
            <a:r>
              <a:rPr lang="zh-CN" altLang="en-US" dirty="0" smtClean="0">
                <a:ea typeface="宋体" charset="-122"/>
              </a:rPr>
              <a:t>地址。虽然发送方发出的是广播信息，</a:t>
            </a:r>
            <a:r>
              <a:rPr lang="en-US" altLang="zh-CN" dirty="0" smtClean="0">
                <a:ea typeface="宋体" charset="-122"/>
              </a:rPr>
              <a:t>RARP</a:t>
            </a:r>
            <a:r>
              <a:rPr lang="zh-CN" altLang="en-US" dirty="0" smtClean="0">
                <a:ea typeface="宋体" charset="-122"/>
              </a:rPr>
              <a:t>规定只有</a:t>
            </a:r>
            <a:r>
              <a:rPr lang="en-US" altLang="zh-CN" dirty="0" smtClean="0">
                <a:ea typeface="宋体" charset="-122"/>
              </a:rPr>
              <a:t>RARP</a:t>
            </a:r>
            <a:r>
              <a:rPr lang="zh-CN" altLang="en-US" dirty="0" smtClean="0">
                <a:ea typeface="宋体" charset="-122"/>
              </a:rPr>
              <a:t>服务器能产生应答。许多网络指定多个</a:t>
            </a:r>
            <a:r>
              <a:rPr lang="en-US" altLang="zh-CN" dirty="0" smtClean="0">
                <a:ea typeface="宋体" charset="-122"/>
              </a:rPr>
              <a:t>RARP</a:t>
            </a:r>
            <a:r>
              <a:rPr lang="zh-CN" altLang="en-US" dirty="0" smtClean="0">
                <a:ea typeface="宋体" charset="-122"/>
              </a:rPr>
              <a:t>服务器，这样做既是为了平衡负载也是为了作为出现问题时的备份。</a:t>
            </a:r>
          </a:p>
          <a:p>
            <a:endParaRPr lang="zh-CN" altLang="en-US" dirty="0" smtClean="0">
              <a:ea typeface="宋体" charset="-122"/>
            </a:endParaRPr>
          </a:p>
          <a:p>
            <a:endParaRPr lang="zh-CN" altLang="en-US" dirty="0" smtClean="0">
              <a:ea typeface="宋体" charset="-122"/>
            </a:endParaRPr>
          </a:p>
          <a:p>
            <a:endParaRPr lang="zh-CN" altLang="en-US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1</a:t>
            </a:r>
            <a:r>
              <a:rPr lang="zh-CN" altLang="en-US" smtClean="0">
                <a:ea typeface="宋体" charset="-122"/>
              </a:rPr>
              <a:t>）所有客户主机</a:t>
            </a:r>
            <a:r>
              <a:rPr lang="en-US" altLang="zh-CN" smtClean="0">
                <a:ea typeface="宋体" charset="-122"/>
              </a:rPr>
              <a:t>IP</a:t>
            </a:r>
            <a:r>
              <a:rPr lang="zh-CN" altLang="en-US" smtClean="0">
                <a:ea typeface="宋体" charset="-122"/>
              </a:rPr>
              <a:t>地址的拥有者。存储这些地址并管理它们的使用，记录哪些已使用，哪些仍可用。</a:t>
            </a:r>
          </a:p>
          <a:p>
            <a:r>
              <a:rPr lang="en-US" altLang="zh-CN" smtClean="0">
                <a:ea typeface="宋体" charset="-122"/>
              </a:rPr>
              <a:t>2</a:t>
            </a:r>
            <a:r>
              <a:rPr lang="zh-CN" altLang="en-US" smtClean="0">
                <a:ea typeface="宋体" charset="-122"/>
              </a:rPr>
              <a:t>）存储和维护其他参数，在客户请求时发送给客户。</a:t>
            </a:r>
          </a:p>
          <a:p>
            <a:r>
              <a:rPr lang="en-US" altLang="zh-CN" smtClean="0">
                <a:ea typeface="宋体" charset="-122"/>
              </a:rPr>
              <a:t>4</a:t>
            </a:r>
            <a:r>
              <a:rPr lang="zh-CN" altLang="en-US" smtClean="0">
                <a:ea typeface="宋体" charset="-122"/>
              </a:rPr>
              <a:t>）相应客户的各种请求（请求分配地址、分配参数、租用的批准等）。</a:t>
            </a:r>
          </a:p>
          <a:p>
            <a:r>
              <a:rPr lang="en-US" altLang="zh-CN" smtClean="0">
                <a:ea typeface="宋体" charset="-122"/>
              </a:rPr>
              <a:t>5</a:t>
            </a:r>
            <a:r>
              <a:rPr lang="zh-CN" altLang="en-US" smtClean="0">
                <a:ea typeface="宋体" charset="-122"/>
              </a:rPr>
              <a:t>）允许管理员查看、改变、分析有关地址、租用、参数等与</a:t>
            </a:r>
            <a:r>
              <a:rPr lang="en-US" altLang="zh-CN" smtClean="0">
                <a:ea typeface="宋体" charset="-122"/>
              </a:rPr>
              <a:t>DHCP</a:t>
            </a:r>
            <a:r>
              <a:rPr lang="zh-CN" altLang="en-US" smtClean="0">
                <a:ea typeface="宋体" charset="-122"/>
              </a:rPr>
              <a:t>服务器运行相关的信息。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CN" altLang="en-US" smtClean="0">
                <a:ea typeface="宋体" charset="-122"/>
              </a:rPr>
              <a:t>未避免每一个网络中都设置一个</a:t>
            </a:r>
            <a:r>
              <a:rPr lang="en-US" altLang="zh-CN" smtClean="0">
                <a:ea typeface="宋体" charset="-122"/>
              </a:rPr>
              <a:t>DHCP</a:t>
            </a:r>
            <a:r>
              <a:rPr lang="zh-CN" altLang="en-US" smtClean="0">
                <a:ea typeface="宋体" charset="-122"/>
              </a:rPr>
              <a:t>服务器，可以在没有</a:t>
            </a:r>
            <a:r>
              <a:rPr lang="en-US" altLang="zh-CN" smtClean="0">
                <a:ea typeface="宋体" charset="-122"/>
              </a:rPr>
              <a:t>DHCP</a:t>
            </a:r>
            <a:r>
              <a:rPr lang="zh-CN" altLang="en-US" smtClean="0">
                <a:ea typeface="宋体" charset="-122"/>
              </a:rPr>
              <a:t>服务器的网络中设置一个</a:t>
            </a:r>
            <a:r>
              <a:rPr lang="en-US" altLang="zh-CN" smtClean="0">
                <a:ea typeface="宋体" charset="-122"/>
              </a:rPr>
              <a:t>DHCP</a:t>
            </a:r>
            <a:r>
              <a:rPr lang="zh-CN" altLang="en-US" smtClean="0">
                <a:ea typeface="宋体" charset="-122"/>
              </a:rPr>
              <a:t>代理。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1598613"/>
            <a:ext cx="6243654" cy="1045369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5834" y="2916238"/>
            <a:ext cx="4914912" cy="1013628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483BC2AE-E661-4DCF-ABC4-5BBE4A4D6E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63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63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305A66EB-385C-408C-AD60-DC6E76399F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763"/>
            <a:ext cx="7772400" cy="10207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1225"/>
            <a:ext cx="7772400" cy="1125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7164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C5DD92DC-A88E-4988-A94F-2AB35DEE57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6528"/>
            <a:ext cx="6429420" cy="857250"/>
          </a:xfrm>
        </p:spPr>
        <p:txBody>
          <a:bodyPr/>
          <a:lstStyle>
            <a:lvl1pPr algn="l"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286660"/>
            <a:ext cx="6429420" cy="3087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7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7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1EDF2F52-25BB-4D6B-BBB3-D1C1E66BB9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1631951"/>
            <a:ext cx="4041775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2881812D-52D3-4467-820A-E4E156649B8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5D6B8F00-248E-4113-904C-9165126423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CC6E7492-65D3-46B8-96DA-5B00564F3A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076325"/>
            <a:ext cx="3008313" cy="3519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D51ED105-12EF-4509-9C44-1ECA499185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2038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7489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79862E18-D9F5-406D-AA1C-E9539BAB1F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428625"/>
            <a:ext cx="6429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一级标题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485900"/>
            <a:ext cx="6357937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二级标题</a:t>
            </a:r>
            <a:endParaRPr lang="en-US" altLang="zh-CN" smtClean="0"/>
          </a:p>
          <a:p>
            <a:pPr lvl="1"/>
            <a:r>
              <a:rPr lang="zh-CN" altLang="en-US" smtClean="0"/>
              <a:t>三级标题</a:t>
            </a:r>
          </a:p>
          <a:p>
            <a:pPr lvl="2"/>
            <a:r>
              <a:rPr lang="zh-CN" altLang="en-US" smtClean="0"/>
              <a:t>四级标题</a:t>
            </a:r>
          </a:p>
          <a:p>
            <a:pPr lvl="3"/>
            <a:r>
              <a:rPr lang="zh-CN" altLang="en-US" smtClean="0"/>
              <a:t>五级标题</a:t>
            </a:r>
          </a:p>
          <a:p>
            <a:pPr lvl="4"/>
            <a:r>
              <a:rPr lang="zh-CN" altLang="en-US" smtClean="0"/>
              <a:t>六级标题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87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88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26732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267326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67326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267326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6732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标题 1"/>
          <p:cNvSpPr>
            <a:spLocks noGrp="1"/>
          </p:cNvSpPr>
          <p:nvPr>
            <p:ph type="ctrTitle" idx="4294967295"/>
          </p:nvPr>
        </p:nvSpPr>
        <p:spPr>
          <a:xfrm>
            <a:off x="2571750" y="2027238"/>
            <a:ext cx="5448300" cy="1046162"/>
          </a:xfrm>
        </p:spPr>
        <p:txBody>
          <a:bodyPr/>
          <a:lstStyle/>
          <a:p>
            <a:r>
              <a:rPr lang="zh-CN" altLang="en-US" sz="4000" smtClean="0">
                <a:solidFill>
                  <a:srgbClr val="003366"/>
                </a:solidFill>
                <a:latin typeface="华文新魏" pitchFamily="2" charset="-122"/>
              </a:rPr>
              <a:t>计算机网络技术</a:t>
            </a:r>
            <a:endParaRPr lang="zh-CN" altLang="en-US" sz="4000" smtClean="0">
              <a:solidFill>
                <a:srgbClr val="003366"/>
              </a:solidFill>
            </a:endParaRPr>
          </a:p>
        </p:txBody>
      </p:sp>
      <p:sp>
        <p:nvSpPr>
          <p:cNvPr id="301059" name="副标题 2"/>
          <p:cNvSpPr>
            <a:spLocks noGrp="1"/>
          </p:cNvSpPr>
          <p:nvPr>
            <p:ph type="subTitle" idx="4294967295"/>
          </p:nvPr>
        </p:nvSpPr>
        <p:spPr>
          <a:xfrm>
            <a:off x="2428875" y="3630613"/>
            <a:ext cx="4914900" cy="101441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zh-CN" altLang="en-US" sz="2800" b="1" smtClean="0">
                <a:solidFill>
                  <a:srgbClr val="003366"/>
                </a:solidFill>
                <a:latin typeface="微软雅黑" pitchFamily="34" charset="-122"/>
              </a:rPr>
              <a:t>王宇新</a:t>
            </a:r>
          </a:p>
          <a:p>
            <a:pPr marL="0" indent="0" algn="ctr">
              <a:buFontTx/>
              <a:buNone/>
            </a:pPr>
            <a:r>
              <a:rPr lang="zh-CN" altLang="en-US" sz="2800" b="1" smtClean="0">
                <a:solidFill>
                  <a:srgbClr val="003366"/>
                </a:solidFill>
                <a:latin typeface="微软雅黑" pitchFamily="34" charset="-122"/>
              </a:rPr>
              <a:t>大连理工大学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标题 1"/>
          <p:cNvSpPr>
            <a:spLocks noGrp="1"/>
          </p:cNvSpPr>
          <p:nvPr>
            <p:ph type="title" idx="4294967295"/>
          </p:nvPr>
        </p:nvSpPr>
        <p:spPr>
          <a:xfrm>
            <a:off x="303199" y="1761341"/>
            <a:ext cx="2411413" cy="2168525"/>
          </a:xfrm>
        </p:spPr>
        <p:txBody>
          <a:bodyPr/>
          <a:lstStyle/>
          <a:p>
            <a:pPr algn="l">
              <a:lnSpc>
                <a:spcPct val="135000"/>
              </a:lnSpc>
            </a:pPr>
            <a:r>
              <a:rPr lang="en-US" altLang="zh-CN" sz="20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DHCP</a:t>
            </a:r>
            <a:r>
              <a:rPr lang="zh-CN" altLang="en-US" sz="20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中继代理</a:t>
            </a:r>
            <a:br>
              <a:rPr lang="zh-CN" altLang="en-US" sz="20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20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采用单播方式</a:t>
            </a:r>
            <a:br>
              <a:rPr lang="zh-CN" altLang="en-US" sz="20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20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转发</a:t>
            </a:r>
            <a:r>
              <a:rPr lang="en-US" altLang="zh-CN" sz="20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zh-CN" altLang="en-US" sz="20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发现报文</a:t>
            </a:r>
            <a:r>
              <a:rPr lang="en-US" altLang="zh-CN" sz="20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pic>
        <p:nvPicPr>
          <p:cNvPr id="28979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720725"/>
            <a:ext cx="4391025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195" name="Oval 347"/>
          <p:cNvSpPr>
            <a:spLocks noChangeArrowheads="1"/>
          </p:cNvSpPr>
          <p:nvPr/>
        </p:nvSpPr>
        <p:spPr bwMode="auto">
          <a:xfrm>
            <a:off x="3565524" y="1347788"/>
            <a:ext cx="792162" cy="792162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 sz="2400" u="none">
              <a:solidFill>
                <a:schemeClr val="tx1"/>
              </a:solidFill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00063" y="1511300"/>
            <a:ext cx="5214937" cy="1597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u="none">
                <a:solidFill>
                  <a:srgbClr val="194D19"/>
                </a:solidFill>
                <a:latin typeface="华文新魏" pitchFamily="2" charset="-122"/>
              </a:rPr>
              <a:t>第四章    应用层协议</a:t>
            </a:r>
            <a:br>
              <a:rPr lang="zh-CN" altLang="en-US" u="none">
                <a:solidFill>
                  <a:srgbClr val="194D19"/>
                </a:solidFill>
                <a:latin typeface="华文新魏" pitchFamily="2" charset="-122"/>
              </a:rPr>
            </a:br>
            <a:r>
              <a:rPr lang="zh-CN" altLang="en-US" u="none">
                <a:solidFill>
                  <a:srgbClr val="194D19"/>
                </a:solidFill>
                <a:latin typeface="华文新魏" pitchFamily="2" charset="-122"/>
              </a:rPr>
              <a:t>与应用系统设计方法 </a:t>
            </a:r>
            <a:endParaRPr lang="en-US" altLang="zh-CN" u="none">
              <a:solidFill>
                <a:srgbClr val="194D19"/>
              </a:solidFill>
              <a:latin typeface="华文新魏" pitchFamily="2" charset="-122"/>
            </a:endParaRPr>
          </a:p>
          <a:p>
            <a:pPr algn="ctr"/>
            <a:endParaRPr lang="en-US" altLang="zh-CN" sz="1400" u="none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2400" u="none">
                <a:solidFill>
                  <a:srgbClr val="002060"/>
                </a:solidFill>
              </a:rPr>
              <a:t>第三节 动态主机配置协议</a:t>
            </a:r>
            <a:r>
              <a:rPr lang="en-US" altLang="zh-CN" sz="2400" u="none">
                <a:solidFill>
                  <a:srgbClr val="002060"/>
                </a:solidFill>
              </a:rPr>
              <a:t>DHCP</a:t>
            </a:r>
            <a:r>
              <a:rPr lang="zh-CN" altLang="en-US" sz="2000" u="none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内容占位符 2"/>
          <p:cNvSpPr>
            <a:spLocks noGrp="1"/>
          </p:cNvSpPr>
          <p:nvPr>
            <p:ph idx="4294967295"/>
          </p:nvPr>
        </p:nvSpPr>
        <p:spPr>
          <a:xfrm>
            <a:off x="393702" y="1500974"/>
            <a:ext cx="5607058" cy="3341687"/>
          </a:xfrm>
        </p:spPr>
        <p:txBody>
          <a:bodyPr/>
          <a:lstStyle/>
          <a:p>
            <a:pPr marL="0" indent="0" eaLnBrk="0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对于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TCP/IP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网络，将一台主机接入互联网必须配置以下参数：</a:t>
            </a:r>
            <a:endParaRPr lang="en-US" altLang="zh-CN" sz="2000" dirty="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0" hangingPunct="0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</a:pPr>
            <a:r>
              <a:rPr lang="zh-CN" alt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主机使用的</a:t>
            </a:r>
            <a:r>
              <a:rPr lang="en-US" altLang="zh-C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地址与地址掩码；</a:t>
            </a:r>
          </a:p>
          <a:p>
            <a:pPr marL="265113" indent="-265113" eaLnBrk="0" hangingPunct="0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本地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网络的默认路由器地址；</a:t>
            </a:r>
          </a:p>
          <a:p>
            <a:pPr marL="265113" indent="-265113" eaLnBrk="0" hangingPunct="0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主机提供特定服务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(DNS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E-mail) 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的服务器地址；</a:t>
            </a:r>
          </a:p>
          <a:p>
            <a:pPr marL="265113" indent="-265113" eaLnBrk="0" hangingPunct="0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本地网络的最大传输单元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MTU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长度值；</a:t>
            </a:r>
          </a:p>
          <a:p>
            <a:pPr marL="265113" indent="-265113" eaLnBrk="0" hangingPunct="0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分组的生存时间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TTL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值。</a:t>
            </a:r>
          </a:p>
        </p:txBody>
      </p:sp>
      <p:sp>
        <p:nvSpPr>
          <p:cNvPr id="281605" name="标题 1"/>
          <p:cNvSpPr>
            <a:spLocks/>
          </p:cNvSpPr>
          <p:nvPr/>
        </p:nvSpPr>
        <p:spPr bwMode="auto">
          <a:xfrm>
            <a:off x="357203" y="706439"/>
            <a:ext cx="6429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400" u="none">
                <a:solidFill>
                  <a:srgbClr val="007D7A"/>
                </a:solidFill>
              </a:rPr>
              <a:t>一、主机配置的基本概念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394" name="Picture 2" descr="云(色)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9388" y="1754991"/>
            <a:ext cx="5545137" cy="2052638"/>
          </a:xfrm>
          <a:noFill/>
        </p:spPr>
      </p:pic>
      <p:sp>
        <p:nvSpPr>
          <p:cNvPr id="3153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3213" y="643724"/>
            <a:ext cx="3908425" cy="857250"/>
          </a:xfrm>
        </p:spPr>
        <p:txBody>
          <a:bodyPr/>
          <a:lstStyle/>
          <a:p>
            <a:pPr algn="l"/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自动主机配置的必要性</a:t>
            </a:r>
          </a:p>
        </p:txBody>
      </p:sp>
      <p:sp>
        <p:nvSpPr>
          <p:cNvPr id="31539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6" y="3929866"/>
            <a:ext cx="5821372" cy="84455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在大型网络中，如果每台终端的地址都是由不同的使用者来分配，那么很容易出现地址相同的情况。</a:t>
            </a:r>
          </a:p>
        </p:txBody>
      </p:sp>
      <p:pic>
        <p:nvPicPr>
          <p:cNvPr id="315397" name="Picture 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1050" y="2766229"/>
            <a:ext cx="649288" cy="534987"/>
          </a:xfrm>
          <a:noFill/>
        </p:spPr>
      </p:pic>
      <p:pic>
        <p:nvPicPr>
          <p:cNvPr id="3153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2024866"/>
            <a:ext cx="792163" cy="539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153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3050391"/>
            <a:ext cx="792163" cy="541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154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2510641"/>
            <a:ext cx="792162" cy="541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1540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808966"/>
            <a:ext cx="792163" cy="539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1540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2780516"/>
            <a:ext cx="792163" cy="541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1540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294741"/>
            <a:ext cx="792162" cy="539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15404" name="Text Box 12"/>
          <p:cNvSpPr txBox="1">
            <a:spLocks noChangeArrowheads="1"/>
          </p:cNvSpPr>
          <p:nvPr/>
        </p:nvSpPr>
        <p:spPr bwMode="auto">
          <a:xfrm>
            <a:off x="250825" y="2783691"/>
            <a:ext cx="114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1600" b="0" u="none">
                <a:solidFill>
                  <a:schemeClr val="tx1"/>
                </a:solidFill>
                <a:ea typeface="宋体" charset="-122"/>
              </a:rPr>
              <a:t>192.168.0.1</a:t>
            </a:r>
          </a:p>
        </p:txBody>
      </p:sp>
      <p:sp>
        <p:nvSpPr>
          <p:cNvPr id="315405" name="Text Box 13"/>
          <p:cNvSpPr txBox="1">
            <a:spLocks noChangeArrowheads="1"/>
          </p:cNvSpPr>
          <p:nvPr/>
        </p:nvSpPr>
        <p:spPr bwMode="auto">
          <a:xfrm>
            <a:off x="1042988" y="3593316"/>
            <a:ext cx="114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1600" b="0" u="none">
                <a:solidFill>
                  <a:schemeClr val="tx1"/>
                </a:solidFill>
                <a:ea typeface="宋体" charset="-122"/>
              </a:rPr>
              <a:t>192.168.0.2</a:t>
            </a:r>
          </a:p>
        </p:txBody>
      </p:sp>
      <p:sp>
        <p:nvSpPr>
          <p:cNvPr id="315406" name="Text Box 14"/>
          <p:cNvSpPr txBox="1">
            <a:spLocks noChangeArrowheads="1"/>
          </p:cNvSpPr>
          <p:nvPr/>
        </p:nvSpPr>
        <p:spPr bwMode="auto">
          <a:xfrm>
            <a:off x="4859338" y="3323441"/>
            <a:ext cx="114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1600" b="0" u="none">
                <a:solidFill>
                  <a:schemeClr val="tx1"/>
                </a:solidFill>
                <a:ea typeface="宋体" charset="-122"/>
              </a:rPr>
              <a:t>192.168.0.1</a:t>
            </a:r>
          </a:p>
        </p:txBody>
      </p:sp>
      <p:grpSp>
        <p:nvGrpSpPr>
          <p:cNvPr id="315411" name="Group 19"/>
          <p:cNvGrpSpPr>
            <a:grpSpLocks/>
          </p:cNvGrpSpPr>
          <p:nvPr/>
        </p:nvGrpSpPr>
        <p:grpSpPr bwMode="auto">
          <a:xfrm>
            <a:off x="4140200" y="1613697"/>
            <a:ext cx="2663825" cy="1387475"/>
            <a:chOff x="2608" y="487"/>
            <a:chExt cx="1678" cy="874"/>
          </a:xfrm>
        </p:grpSpPr>
        <p:pic>
          <p:nvPicPr>
            <p:cNvPr id="315408" name="Picture 16" descr="表注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07" y="487"/>
              <a:ext cx="1179" cy="358"/>
            </a:xfrm>
            <a:prstGeom prst="rect">
              <a:avLst/>
            </a:prstGeom>
            <a:noFill/>
          </p:spPr>
        </p:pic>
        <p:pic>
          <p:nvPicPr>
            <p:cNvPr id="315407" name="Picture 15" descr="00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08" y="713"/>
              <a:ext cx="715" cy="648"/>
            </a:xfrm>
            <a:prstGeom prst="rect">
              <a:avLst/>
            </a:prstGeom>
            <a:noFill/>
          </p:spPr>
        </p:pic>
        <p:sp>
          <p:nvSpPr>
            <p:cNvPr id="315409" name="Text Box 17"/>
            <p:cNvSpPr txBox="1">
              <a:spLocks noChangeArrowheads="1"/>
            </p:cNvSpPr>
            <p:nvPr/>
          </p:nvSpPr>
          <p:spPr bwMode="auto">
            <a:xfrm>
              <a:off x="3264" y="499"/>
              <a:ext cx="9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CN" altLang="en-US" sz="2000" u="none" dirty="0">
                  <a:solidFill>
                    <a:schemeClr val="tx1"/>
                  </a:solidFill>
                  <a:ea typeface="宋体" charset="-122"/>
                </a:rPr>
                <a:t>地址冲突了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内容占位符 2"/>
          <p:cNvSpPr>
            <a:spLocks noGrp="1"/>
          </p:cNvSpPr>
          <p:nvPr>
            <p:ph idx="4294967295"/>
          </p:nvPr>
        </p:nvSpPr>
        <p:spPr>
          <a:xfrm>
            <a:off x="357190" y="786594"/>
            <a:ext cx="5715008" cy="1800225"/>
          </a:xfrm>
        </p:spPr>
        <p:txBody>
          <a:bodyPr/>
          <a:lstStyle/>
          <a:p>
            <a:pPr marL="265113" indent="-265113">
              <a:spcAft>
                <a:spcPts val="0"/>
              </a:spcAft>
            </a:pPr>
            <a:r>
              <a:rPr lang="zh-CN" alt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动态主机配置协议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( Dynamic host configuration protocol, </a:t>
            </a:r>
            <a:r>
              <a:rPr lang="en-US" altLang="zh-C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DHCP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可以为主机自动分配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地址及其他一些重要的参数；</a:t>
            </a:r>
          </a:p>
          <a:p>
            <a:pPr marL="265113" indent="-265113">
              <a:spcAft>
                <a:spcPts val="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由反向地址转换协议 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RARP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，引导协议 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BOOTP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发展而来。</a:t>
            </a:r>
          </a:p>
        </p:txBody>
      </p:sp>
      <p:sp>
        <p:nvSpPr>
          <p:cNvPr id="282631" name="Line 7"/>
          <p:cNvSpPr>
            <a:spLocks noChangeShapeType="1"/>
          </p:cNvSpPr>
          <p:nvPr/>
        </p:nvSpPr>
        <p:spPr bwMode="auto">
          <a:xfrm>
            <a:off x="4608481" y="3005931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ea typeface="+mn-ea"/>
            </a:endParaRPr>
          </a:p>
        </p:txBody>
      </p:sp>
      <p:grpSp>
        <p:nvGrpSpPr>
          <p:cNvPr id="282632" name="Group 8"/>
          <p:cNvGrpSpPr>
            <a:grpSpLocks/>
          </p:cNvGrpSpPr>
          <p:nvPr/>
        </p:nvGrpSpPr>
        <p:grpSpPr bwMode="auto">
          <a:xfrm>
            <a:off x="5111719" y="2645568"/>
            <a:ext cx="601662" cy="722313"/>
            <a:chOff x="3481" y="1082"/>
            <a:chExt cx="299" cy="359"/>
          </a:xfrm>
        </p:grpSpPr>
        <p:grpSp>
          <p:nvGrpSpPr>
            <p:cNvPr id="282633" name="Group 9"/>
            <p:cNvGrpSpPr>
              <a:grpSpLocks/>
            </p:cNvGrpSpPr>
            <p:nvPr/>
          </p:nvGrpSpPr>
          <p:grpSpPr bwMode="auto">
            <a:xfrm>
              <a:off x="3628" y="1082"/>
              <a:ext cx="152" cy="205"/>
              <a:chOff x="2784" y="96"/>
              <a:chExt cx="336" cy="311"/>
            </a:xfrm>
          </p:grpSpPr>
          <p:grpSp>
            <p:nvGrpSpPr>
              <p:cNvPr id="282634" name="Group 10"/>
              <p:cNvGrpSpPr>
                <a:grpSpLocks/>
              </p:cNvGrpSpPr>
              <p:nvPr/>
            </p:nvGrpSpPr>
            <p:grpSpPr bwMode="auto">
              <a:xfrm>
                <a:off x="2784" y="276"/>
                <a:ext cx="336" cy="131"/>
                <a:chOff x="2784" y="240"/>
                <a:chExt cx="336" cy="131"/>
              </a:xfrm>
            </p:grpSpPr>
            <p:sp>
              <p:nvSpPr>
                <p:cNvPr id="282635" name="Oval 11"/>
                <p:cNvSpPr>
                  <a:spLocks noChangeArrowheads="1"/>
                </p:cNvSpPr>
                <p:nvPr/>
              </p:nvSpPr>
              <p:spPr bwMode="auto">
                <a:xfrm>
                  <a:off x="2784" y="246"/>
                  <a:ext cx="336" cy="12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36" name="Oval 12"/>
                <p:cNvSpPr>
                  <a:spLocks noChangeArrowheads="1"/>
                </p:cNvSpPr>
                <p:nvPr/>
              </p:nvSpPr>
              <p:spPr bwMode="auto">
                <a:xfrm>
                  <a:off x="2784" y="240"/>
                  <a:ext cx="336" cy="11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8AF00"/>
                    </a:gs>
                    <a:gs pos="50000">
                      <a:srgbClr val="FFB061"/>
                    </a:gs>
                    <a:gs pos="100000">
                      <a:srgbClr val="D8AF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37" name="Group 13"/>
              <p:cNvGrpSpPr>
                <a:grpSpLocks/>
              </p:cNvGrpSpPr>
              <p:nvPr/>
            </p:nvGrpSpPr>
            <p:grpSpPr bwMode="auto">
              <a:xfrm>
                <a:off x="2784" y="240"/>
                <a:ext cx="336" cy="131"/>
                <a:chOff x="2784" y="240"/>
                <a:chExt cx="336" cy="131"/>
              </a:xfrm>
            </p:grpSpPr>
            <p:sp>
              <p:nvSpPr>
                <p:cNvPr id="282638" name="Oval 14"/>
                <p:cNvSpPr>
                  <a:spLocks noChangeArrowheads="1"/>
                </p:cNvSpPr>
                <p:nvPr/>
              </p:nvSpPr>
              <p:spPr bwMode="auto">
                <a:xfrm>
                  <a:off x="2784" y="246"/>
                  <a:ext cx="336" cy="12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39" name="Oval 15"/>
                <p:cNvSpPr>
                  <a:spLocks noChangeArrowheads="1"/>
                </p:cNvSpPr>
                <p:nvPr/>
              </p:nvSpPr>
              <p:spPr bwMode="auto">
                <a:xfrm>
                  <a:off x="2784" y="240"/>
                  <a:ext cx="336" cy="11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8AF00"/>
                    </a:gs>
                    <a:gs pos="50000">
                      <a:srgbClr val="FFB061"/>
                    </a:gs>
                    <a:gs pos="100000">
                      <a:srgbClr val="D8AF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40" name="Group 16"/>
              <p:cNvGrpSpPr>
                <a:grpSpLocks/>
              </p:cNvGrpSpPr>
              <p:nvPr/>
            </p:nvGrpSpPr>
            <p:grpSpPr bwMode="auto">
              <a:xfrm>
                <a:off x="2784" y="208"/>
                <a:ext cx="336" cy="131"/>
                <a:chOff x="2784" y="240"/>
                <a:chExt cx="336" cy="131"/>
              </a:xfrm>
            </p:grpSpPr>
            <p:sp>
              <p:nvSpPr>
                <p:cNvPr id="282641" name="Oval 17"/>
                <p:cNvSpPr>
                  <a:spLocks noChangeArrowheads="1"/>
                </p:cNvSpPr>
                <p:nvPr/>
              </p:nvSpPr>
              <p:spPr bwMode="auto">
                <a:xfrm>
                  <a:off x="2784" y="246"/>
                  <a:ext cx="336" cy="12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42" name="Oval 18"/>
                <p:cNvSpPr>
                  <a:spLocks noChangeArrowheads="1"/>
                </p:cNvSpPr>
                <p:nvPr/>
              </p:nvSpPr>
              <p:spPr bwMode="auto">
                <a:xfrm>
                  <a:off x="2784" y="240"/>
                  <a:ext cx="336" cy="11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8AF00"/>
                    </a:gs>
                    <a:gs pos="50000">
                      <a:srgbClr val="FFB061"/>
                    </a:gs>
                    <a:gs pos="100000">
                      <a:srgbClr val="D8AF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43" name="Group 19"/>
              <p:cNvGrpSpPr>
                <a:grpSpLocks/>
              </p:cNvGrpSpPr>
              <p:nvPr/>
            </p:nvGrpSpPr>
            <p:grpSpPr bwMode="auto">
              <a:xfrm>
                <a:off x="2784" y="172"/>
                <a:ext cx="336" cy="131"/>
                <a:chOff x="2784" y="240"/>
                <a:chExt cx="336" cy="131"/>
              </a:xfrm>
            </p:grpSpPr>
            <p:sp>
              <p:nvSpPr>
                <p:cNvPr id="282644" name="Oval 20"/>
                <p:cNvSpPr>
                  <a:spLocks noChangeArrowheads="1"/>
                </p:cNvSpPr>
                <p:nvPr/>
              </p:nvSpPr>
              <p:spPr bwMode="auto">
                <a:xfrm>
                  <a:off x="2784" y="246"/>
                  <a:ext cx="336" cy="12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45" name="Oval 21"/>
                <p:cNvSpPr>
                  <a:spLocks noChangeArrowheads="1"/>
                </p:cNvSpPr>
                <p:nvPr/>
              </p:nvSpPr>
              <p:spPr bwMode="auto">
                <a:xfrm>
                  <a:off x="2784" y="240"/>
                  <a:ext cx="336" cy="11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8AF00"/>
                    </a:gs>
                    <a:gs pos="50000">
                      <a:srgbClr val="FFB061"/>
                    </a:gs>
                    <a:gs pos="100000">
                      <a:srgbClr val="D8AF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46" name="Group 22"/>
              <p:cNvGrpSpPr>
                <a:grpSpLocks/>
              </p:cNvGrpSpPr>
              <p:nvPr/>
            </p:nvGrpSpPr>
            <p:grpSpPr bwMode="auto">
              <a:xfrm>
                <a:off x="2784" y="136"/>
                <a:ext cx="336" cy="131"/>
                <a:chOff x="2784" y="240"/>
                <a:chExt cx="336" cy="131"/>
              </a:xfrm>
            </p:grpSpPr>
            <p:sp>
              <p:nvSpPr>
                <p:cNvPr id="282647" name="Oval 23"/>
                <p:cNvSpPr>
                  <a:spLocks noChangeArrowheads="1"/>
                </p:cNvSpPr>
                <p:nvPr/>
              </p:nvSpPr>
              <p:spPr bwMode="auto">
                <a:xfrm>
                  <a:off x="2784" y="246"/>
                  <a:ext cx="336" cy="12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48" name="Oval 24"/>
                <p:cNvSpPr>
                  <a:spLocks noChangeArrowheads="1"/>
                </p:cNvSpPr>
                <p:nvPr/>
              </p:nvSpPr>
              <p:spPr bwMode="auto">
                <a:xfrm>
                  <a:off x="2784" y="240"/>
                  <a:ext cx="336" cy="11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8AF00"/>
                    </a:gs>
                    <a:gs pos="50000">
                      <a:srgbClr val="FFB061"/>
                    </a:gs>
                    <a:gs pos="100000">
                      <a:srgbClr val="D8AF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sp>
            <p:nvSpPr>
              <p:cNvPr id="282649" name="Oval 25"/>
              <p:cNvSpPr>
                <a:spLocks noChangeArrowheads="1"/>
              </p:cNvSpPr>
              <p:nvPr/>
            </p:nvSpPr>
            <p:spPr bwMode="auto">
              <a:xfrm>
                <a:off x="2784" y="102"/>
                <a:ext cx="336" cy="125"/>
              </a:xfrm>
              <a:prstGeom prst="ellipse">
                <a:avLst/>
              </a:prstGeom>
              <a:solidFill>
                <a:srgbClr val="CC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ea typeface="+mn-ea"/>
                </a:endParaRPr>
              </a:p>
            </p:txBody>
          </p:sp>
          <p:sp>
            <p:nvSpPr>
              <p:cNvPr id="282650" name="Oval 26"/>
              <p:cNvSpPr>
                <a:spLocks noChangeArrowheads="1"/>
              </p:cNvSpPr>
              <p:nvPr/>
            </p:nvSpPr>
            <p:spPr bwMode="auto">
              <a:xfrm>
                <a:off x="2784" y="96"/>
                <a:ext cx="336" cy="111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50000">
                    <a:srgbClr val="FFCC99"/>
                  </a:gs>
                  <a:gs pos="100000">
                    <a:srgbClr val="FFCC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ea typeface="+mn-ea"/>
                </a:endParaRPr>
              </a:p>
            </p:txBody>
          </p:sp>
        </p:grpSp>
        <p:grpSp>
          <p:nvGrpSpPr>
            <p:cNvPr id="282651" name="Group 27"/>
            <p:cNvGrpSpPr>
              <a:grpSpLocks/>
            </p:cNvGrpSpPr>
            <p:nvPr/>
          </p:nvGrpSpPr>
          <p:grpSpPr bwMode="auto">
            <a:xfrm>
              <a:off x="3481" y="1145"/>
              <a:ext cx="161" cy="209"/>
              <a:chOff x="2976" y="3264"/>
              <a:chExt cx="720" cy="577"/>
            </a:xfrm>
          </p:grpSpPr>
          <p:grpSp>
            <p:nvGrpSpPr>
              <p:cNvPr id="282652" name="Group 28"/>
              <p:cNvGrpSpPr>
                <a:grpSpLocks/>
              </p:cNvGrpSpPr>
              <p:nvPr/>
            </p:nvGrpSpPr>
            <p:grpSpPr bwMode="auto">
              <a:xfrm>
                <a:off x="2976" y="3616"/>
                <a:ext cx="720" cy="225"/>
                <a:chOff x="2304" y="2166"/>
                <a:chExt cx="288" cy="90"/>
              </a:xfrm>
            </p:grpSpPr>
            <p:sp>
              <p:nvSpPr>
                <p:cNvPr id="282653" name="Oval 29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54" name="Oval 30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55" name="Group 31"/>
              <p:cNvGrpSpPr>
                <a:grpSpLocks/>
              </p:cNvGrpSpPr>
              <p:nvPr/>
            </p:nvGrpSpPr>
            <p:grpSpPr bwMode="auto">
              <a:xfrm>
                <a:off x="2976" y="3552"/>
                <a:ext cx="720" cy="225"/>
                <a:chOff x="2304" y="2166"/>
                <a:chExt cx="288" cy="90"/>
              </a:xfrm>
            </p:grpSpPr>
            <p:sp>
              <p:nvSpPr>
                <p:cNvPr id="282656" name="Oval 32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57" name="Oval 33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58" name="Group 34"/>
              <p:cNvGrpSpPr>
                <a:grpSpLocks/>
              </p:cNvGrpSpPr>
              <p:nvPr/>
            </p:nvGrpSpPr>
            <p:grpSpPr bwMode="auto">
              <a:xfrm>
                <a:off x="2976" y="3489"/>
                <a:ext cx="720" cy="225"/>
                <a:chOff x="2304" y="2166"/>
                <a:chExt cx="288" cy="90"/>
              </a:xfrm>
            </p:grpSpPr>
            <p:sp>
              <p:nvSpPr>
                <p:cNvPr id="282659" name="Oval 35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60" name="Oval 36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61" name="Group 37"/>
              <p:cNvGrpSpPr>
                <a:grpSpLocks/>
              </p:cNvGrpSpPr>
              <p:nvPr/>
            </p:nvGrpSpPr>
            <p:grpSpPr bwMode="auto">
              <a:xfrm>
                <a:off x="2976" y="3419"/>
                <a:ext cx="720" cy="225"/>
                <a:chOff x="2304" y="2166"/>
                <a:chExt cx="288" cy="90"/>
              </a:xfrm>
            </p:grpSpPr>
            <p:sp>
              <p:nvSpPr>
                <p:cNvPr id="282662" name="Oval 38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63" name="Oval 39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64" name="Group 40"/>
              <p:cNvGrpSpPr>
                <a:grpSpLocks/>
              </p:cNvGrpSpPr>
              <p:nvPr/>
            </p:nvGrpSpPr>
            <p:grpSpPr bwMode="auto">
              <a:xfrm>
                <a:off x="2976" y="3349"/>
                <a:ext cx="720" cy="225"/>
                <a:chOff x="2304" y="2166"/>
                <a:chExt cx="288" cy="90"/>
              </a:xfrm>
            </p:grpSpPr>
            <p:sp>
              <p:nvSpPr>
                <p:cNvPr id="282665" name="Oval 41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66" name="Oval 42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67" name="Group 43"/>
              <p:cNvGrpSpPr>
                <a:grpSpLocks/>
              </p:cNvGrpSpPr>
              <p:nvPr/>
            </p:nvGrpSpPr>
            <p:grpSpPr bwMode="auto">
              <a:xfrm>
                <a:off x="2976" y="3264"/>
                <a:ext cx="720" cy="225"/>
                <a:chOff x="2304" y="2112"/>
                <a:chExt cx="288" cy="90"/>
              </a:xfrm>
            </p:grpSpPr>
            <p:sp>
              <p:nvSpPr>
                <p:cNvPr id="282668" name="Oval 44"/>
                <p:cNvSpPr>
                  <a:spLocks noChangeArrowheads="1"/>
                </p:cNvSpPr>
                <p:nvPr/>
              </p:nvSpPr>
              <p:spPr bwMode="auto">
                <a:xfrm>
                  <a:off x="2304" y="2116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8EB0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69" name="Oval 45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CFFFF"/>
                    </a:gs>
                    <a:gs pos="50000">
                      <a:srgbClr val="57DFFF"/>
                    </a:gs>
                    <a:gs pos="100000">
                      <a:srgbClr val="CCF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</p:grpSp>
        <p:grpSp>
          <p:nvGrpSpPr>
            <p:cNvPr id="282670" name="Group 46"/>
            <p:cNvGrpSpPr>
              <a:grpSpLocks/>
            </p:cNvGrpSpPr>
            <p:nvPr/>
          </p:nvGrpSpPr>
          <p:grpSpPr bwMode="auto">
            <a:xfrm>
              <a:off x="3577" y="1232"/>
              <a:ext cx="161" cy="209"/>
              <a:chOff x="2976" y="3264"/>
              <a:chExt cx="720" cy="577"/>
            </a:xfrm>
          </p:grpSpPr>
          <p:grpSp>
            <p:nvGrpSpPr>
              <p:cNvPr id="282671" name="Group 47"/>
              <p:cNvGrpSpPr>
                <a:grpSpLocks/>
              </p:cNvGrpSpPr>
              <p:nvPr/>
            </p:nvGrpSpPr>
            <p:grpSpPr bwMode="auto">
              <a:xfrm>
                <a:off x="2976" y="3616"/>
                <a:ext cx="720" cy="225"/>
                <a:chOff x="2304" y="2166"/>
                <a:chExt cx="288" cy="90"/>
              </a:xfrm>
            </p:grpSpPr>
            <p:sp>
              <p:nvSpPr>
                <p:cNvPr id="282672" name="Oval 48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73" name="Oval 49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74" name="Group 50"/>
              <p:cNvGrpSpPr>
                <a:grpSpLocks/>
              </p:cNvGrpSpPr>
              <p:nvPr/>
            </p:nvGrpSpPr>
            <p:grpSpPr bwMode="auto">
              <a:xfrm>
                <a:off x="2976" y="3552"/>
                <a:ext cx="720" cy="225"/>
                <a:chOff x="2304" y="2166"/>
                <a:chExt cx="288" cy="90"/>
              </a:xfrm>
            </p:grpSpPr>
            <p:sp>
              <p:nvSpPr>
                <p:cNvPr id="282675" name="Oval 51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76" name="Oval 52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77" name="Group 53"/>
              <p:cNvGrpSpPr>
                <a:grpSpLocks/>
              </p:cNvGrpSpPr>
              <p:nvPr/>
            </p:nvGrpSpPr>
            <p:grpSpPr bwMode="auto">
              <a:xfrm>
                <a:off x="2976" y="3489"/>
                <a:ext cx="720" cy="225"/>
                <a:chOff x="2304" y="2166"/>
                <a:chExt cx="288" cy="90"/>
              </a:xfrm>
            </p:grpSpPr>
            <p:sp>
              <p:nvSpPr>
                <p:cNvPr id="282678" name="Oval 54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79" name="Oval 55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80" name="Group 56"/>
              <p:cNvGrpSpPr>
                <a:grpSpLocks/>
              </p:cNvGrpSpPr>
              <p:nvPr/>
            </p:nvGrpSpPr>
            <p:grpSpPr bwMode="auto">
              <a:xfrm>
                <a:off x="2976" y="3419"/>
                <a:ext cx="720" cy="225"/>
                <a:chOff x="2304" y="2166"/>
                <a:chExt cx="288" cy="90"/>
              </a:xfrm>
            </p:grpSpPr>
            <p:sp>
              <p:nvSpPr>
                <p:cNvPr id="282681" name="Oval 57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82" name="Oval 58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83" name="Group 59"/>
              <p:cNvGrpSpPr>
                <a:grpSpLocks/>
              </p:cNvGrpSpPr>
              <p:nvPr/>
            </p:nvGrpSpPr>
            <p:grpSpPr bwMode="auto">
              <a:xfrm>
                <a:off x="2976" y="3349"/>
                <a:ext cx="720" cy="225"/>
                <a:chOff x="2304" y="2166"/>
                <a:chExt cx="288" cy="90"/>
              </a:xfrm>
            </p:grpSpPr>
            <p:sp>
              <p:nvSpPr>
                <p:cNvPr id="282684" name="Oval 60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85" name="Oval 61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  <p:grpSp>
            <p:nvGrpSpPr>
              <p:cNvPr id="282686" name="Group 62"/>
              <p:cNvGrpSpPr>
                <a:grpSpLocks/>
              </p:cNvGrpSpPr>
              <p:nvPr/>
            </p:nvGrpSpPr>
            <p:grpSpPr bwMode="auto">
              <a:xfrm>
                <a:off x="2976" y="3264"/>
                <a:ext cx="720" cy="225"/>
                <a:chOff x="2304" y="2112"/>
                <a:chExt cx="288" cy="90"/>
              </a:xfrm>
            </p:grpSpPr>
            <p:sp>
              <p:nvSpPr>
                <p:cNvPr id="282687" name="Oval 63"/>
                <p:cNvSpPr>
                  <a:spLocks noChangeArrowheads="1"/>
                </p:cNvSpPr>
                <p:nvPr/>
              </p:nvSpPr>
              <p:spPr bwMode="auto">
                <a:xfrm>
                  <a:off x="2304" y="2116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8EB0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282688" name="Oval 64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CFFFF"/>
                    </a:gs>
                    <a:gs pos="50000">
                      <a:srgbClr val="57DFFF"/>
                    </a:gs>
                    <a:gs pos="100000">
                      <a:srgbClr val="CCF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+mn-ea"/>
                  </a:endParaRPr>
                </a:p>
              </p:txBody>
            </p:sp>
          </p:grpSp>
        </p:grpSp>
      </p:grpSp>
      <p:pic>
        <p:nvPicPr>
          <p:cNvPr id="282689" name="Picture 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479" y="3786990"/>
            <a:ext cx="1127125" cy="915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82690" name="Group 66"/>
          <p:cNvGrpSpPr>
            <a:grpSpLocks/>
          </p:cNvGrpSpPr>
          <p:nvPr/>
        </p:nvGrpSpPr>
        <p:grpSpPr bwMode="auto">
          <a:xfrm>
            <a:off x="3816319" y="2429668"/>
            <a:ext cx="830262" cy="914400"/>
            <a:chOff x="3960" y="12396"/>
            <a:chExt cx="614" cy="690"/>
          </a:xfrm>
        </p:grpSpPr>
        <p:pic>
          <p:nvPicPr>
            <p:cNvPr id="282691" name="Picture 67" descr="server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66" y="12396"/>
              <a:ext cx="408" cy="651"/>
            </a:xfrm>
            <a:prstGeom prst="rect">
              <a:avLst/>
            </a:prstGeom>
            <a:noFill/>
          </p:spPr>
        </p:pic>
        <p:pic>
          <p:nvPicPr>
            <p:cNvPr id="282692" name="Picture 68" descr="PC Blue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60" y="12710"/>
              <a:ext cx="368" cy="376"/>
            </a:xfrm>
            <a:prstGeom prst="rect">
              <a:avLst/>
            </a:prstGeom>
            <a:noFill/>
          </p:spPr>
        </p:pic>
      </p:grpSp>
      <p:grpSp>
        <p:nvGrpSpPr>
          <p:cNvPr id="282699" name="Group 75"/>
          <p:cNvGrpSpPr>
            <a:grpSpLocks/>
          </p:cNvGrpSpPr>
          <p:nvPr/>
        </p:nvGrpSpPr>
        <p:grpSpPr bwMode="auto">
          <a:xfrm>
            <a:off x="1511269" y="2824956"/>
            <a:ext cx="2016125" cy="949325"/>
            <a:chOff x="1059" y="2066"/>
            <a:chExt cx="1270" cy="598"/>
          </a:xfrm>
        </p:grpSpPr>
        <p:sp>
          <p:nvSpPr>
            <p:cNvPr id="282693" name="Line 69"/>
            <p:cNvSpPr>
              <a:spLocks noChangeShapeType="1"/>
            </p:cNvSpPr>
            <p:nvPr/>
          </p:nvSpPr>
          <p:spPr bwMode="auto">
            <a:xfrm flipV="1">
              <a:off x="1059" y="2165"/>
              <a:ext cx="1270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>
                <a:ea typeface="+mn-ea"/>
              </a:endParaRPr>
            </a:p>
          </p:txBody>
        </p:sp>
        <p:sp>
          <p:nvSpPr>
            <p:cNvPr id="282695" name="Text Box 71"/>
            <p:cNvSpPr txBox="1">
              <a:spLocks noChangeArrowheads="1"/>
            </p:cNvSpPr>
            <p:nvPr/>
          </p:nvSpPr>
          <p:spPr bwMode="auto">
            <a:xfrm>
              <a:off x="1228" y="2066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CN" altLang="en-US" sz="1800" b="0" u="none" dirty="0">
                  <a:solidFill>
                    <a:schemeClr val="tx1"/>
                  </a:solidFill>
                  <a:ea typeface="+mn-ea"/>
                </a:rPr>
                <a:t>提出申请</a:t>
              </a:r>
            </a:p>
          </p:txBody>
        </p:sp>
      </p:grpSp>
      <p:grpSp>
        <p:nvGrpSpPr>
          <p:cNvPr id="282700" name="Group 76"/>
          <p:cNvGrpSpPr>
            <a:grpSpLocks/>
          </p:cNvGrpSpPr>
          <p:nvPr/>
        </p:nvGrpSpPr>
        <p:grpSpPr bwMode="auto">
          <a:xfrm>
            <a:off x="1655731" y="3198018"/>
            <a:ext cx="2082800" cy="987425"/>
            <a:chOff x="1150" y="2301"/>
            <a:chExt cx="1312" cy="622"/>
          </a:xfrm>
        </p:grpSpPr>
        <p:sp>
          <p:nvSpPr>
            <p:cNvPr id="282694" name="Freeform 70"/>
            <p:cNvSpPr>
              <a:spLocks/>
            </p:cNvSpPr>
            <p:nvPr/>
          </p:nvSpPr>
          <p:spPr bwMode="auto">
            <a:xfrm>
              <a:off x="1150" y="2301"/>
              <a:ext cx="1270" cy="499"/>
            </a:xfrm>
            <a:custGeom>
              <a:avLst/>
              <a:gdLst/>
              <a:ahLst/>
              <a:cxnLst>
                <a:cxn ang="0">
                  <a:pos x="0" y="499"/>
                </a:cxn>
                <a:cxn ang="0">
                  <a:pos x="1270" y="0"/>
                </a:cxn>
              </a:cxnLst>
              <a:rect l="0" t="0" r="r" b="b"/>
              <a:pathLst>
                <a:path w="1270" h="499">
                  <a:moveTo>
                    <a:pt x="0" y="499"/>
                  </a:moveTo>
                  <a:lnTo>
                    <a:pt x="127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>
                <a:ea typeface="+mn-ea"/>
              </a:endParaRPr>
            </a:p>
          </p:txBody>
        </p:sp>
        <p:sp>
          <p:nvSpPr>
            <p:cNvPr id="282696" name="Text Box 72"/>
            <p:cNvSpPr txBox="1">
              <a:spLocks noChangeArrowheads="1"/>
            </p:cNvSpPr>
            <p:nvPr/>
          </p:nvSpPr>
          <p:spPr bwMode="auto">
            <a:xfrm>
              <a:off x="1338" y="2692"/>
              <a:ext cx="11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CN" altLang="en-US" sz="1800" b="0" u="none">
                  <a:solidFill>
                    <a:schemeClr val="tx1"/>
                  </a:solidFill>
                  <a:ea typeface="+mn-ea"/>
                </a:rPr>
                <a:t>分配地址等参数</a:t>
              </a:r>
            </a:p>
          </p:txBody>
        </p:sp>
      </p:grpSp>
      <p:sp>
        <p:nvSpPr>
          <p:cNvPr id="282697" name="Text Box 73"/>
          <p:cNvSpPr txBox="1">
            <a:spLocks noChangeArrowheads="1"/>
          </p:cNvSpPr>
          <p:nvPr/>
        </p:nvSpPr>
        <p:spPr bwMode="auto">
          <a:xfrm>
            <a:off x="3538506" y="3437731"/>
            <a:ext cx="13867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1600" u="none">
                <a:solidFill>
                  <a:schemeClr val="tx1"/>
                </a:solidFill>
                <a:ea typeface="+mn-ea"/>
              </a:rPr>
              <a:t>DHCP Server</a:t>
            </a:r>
          </a:p>
        </p:txBody>
      </p:sp>
      <p:sp>
        <p:nvSpPr>
          <p:cNvPr id="282698" name="Text Box 74"/>
          <p:cNvSpPr txBox="1">
            <a:spLocks noChangeArrowheads="1"/>
          </p:cNvSpPr>
          <p:nvPr/>
        </p:nvSpPr>
        <p:spPr bwMode="auto">
          <a:xfrm>
            <a:off x="4978369" y="3509168"/>
            <a:ext cx="1085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1800" b="0" u="none">
                <a:solidFill>
                  <a:schemeClr val="tx1"/>
                </a:solidFill>
                <a:ea typeface="+mn-ea"/>
              </a:rPr>
              <a:t>IP</a:t>
            </a:r>
            <a:r>
              <a:rPr kumimoji="1" lang="zh-CN" altLang="en-US" sz="1800" b="0" u="none">
                <a:solidFill>
                  <a:schemeClr val="tx1"/>
                </a:solidFill>
                <a:ea typeface="+mn-ea"/>
              </a:rPr>
              <a:t>地址池</a:t>
            </a:r>
            <a:endParaRPr lang="zh-CN" altLang="en-US" sz="1800" b="0" u="none">
              <a:solidFill>
                <a:schemeClr val="tx1"/>
              </a:solidFill>
              <a:ea typeface="+mn-ea"/>
            </a:endParaRPr>
          </a:p>
        </p:txBody>
      </p:sp>
      <p:sp>
        <p:nvSpPr>
          <p:cNvPr id="282701" name="Text Box 77"/>
          <p:cNvSpPr txBox="1">
            <a:spLocks noChangeArrowheads="1"/>
          </p:cNvSpPr>
          <p:nvPr/>
        </p:nvSpPr>
        <p:spPr bwMode="auto">
          <a:xfrm>
            <a:off x="660379" y="4655352"/>
            <a:ext cx="721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1600" u="none">
                <a:solidFill>
                  <a:schemeClr val="tx1"/>
                </a:solidFill>
                <a:ea typeface="+mn-ea"/>
              </a:rPr>
              <a:t>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8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标题 1"/>
          <p:cNvSpPr>
            <a:spLocks noGrp="1"/>
          </p:cNvSpPr>
          <p:nvPr>
            <p:ph type="title" idx="4294967295"/>
          </p:nvPr>
        </p:nvSpPr>
        <p:spPr>
          <a:xfrm>
            <a:off x="285720" y="1429536"/>
            <a:ext cx="7772400" cy="360363"/>
          </a:xfrm>
        </p:spPr>
        <p:txBody>
          <a:bodyPr/>
          <a:lstStyle/>
          <a:p>
            <a:pPr algn="l"/>
            <a:r>
              <a:rPr lang="en-US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DHCP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服务器的主要功能</a:t>
            </a:r>
          </a:p>
        </p:txBody>
      </p:sp>
      <p:sp>
        <p:nvSpPr>
          <p:cNvPr id="316419" name="内容占位符 2"/>
          <p:cNvSpPr>
            <a:spLocks noGrp="1"/>
          </p:cNvSpPr>
          <p:nvPr>
            <p:ph idx="4294967295"/>
          </p:nvPr>
        </p:nvSpPr>
        <p:spPr>
          <a:xfrm>
            <a:off x="395288" y="1932797"/>
            <a:ext cx="6011862" cy="2854325"/>
          </a:xfrm>
        </p:spPr>
        <p:txBody>
          <a:bodyPr/>
          <a:lstStyle/>
          <a:p>
            <a:pPr marL="265113" indent="-265113">
              <a:spcAft>
                <a:spcPct val="2000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地址储存与管理；</a:t>
            </a:r>
            <a:endParaRPr lang="en-US" altLang="zh-CN" sz="2000" dirty="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spcAft>
                <a:spcPct val="2000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配置参数的储存和管理；</a:t>
            </a:r>
            <a:endParaRPr lang="en-US" altLang="zh-CN" sz="2000" dirty="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spcAft>
                <a:spcPct val="2000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租用管理</a:t>
            </a:r>
          </a:p>
          <a:p>
            <a:pPr marL="539750" lvl="2" indent="-274638">
              <a:spcAft>
                <a:spcPct val="20000"/>
              </a:spcAft>
              <a:buFont typeface="Times New Roman" pitchFamily="18" charset="0"/>
              <a:buChar char="−"/>
            </a:pPr>
            <a:r>
              <a:rPr lang="zh-CN" altLang="en-US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将</a:t>
            </a:r>
            <a:r>
              <a:rPr lang="en-US" altLang="zh-CN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地址动态地分配给客户机一段时间；</a:t>
            </a:r>
            <a:endParaRPr lang="en-US" altLang="zh-CN" dirty="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spcAft>
                <a:spcPct val="2000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响应客户主机请求；</a:t>
            </a:r>
            <a:endParaRPr lang="en-US" altLang="zh-CN" sz="2000" dirty="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spcAft>
                <a:spcPct val="2000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服务管理：管理员进行管理。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323850" y="890588"/>
            <a:ext cx="379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u="none" dirty="0">
                <a:solidFill>
                  <a:srgbClr val="007D7A"/>
                </a:solidFill>
              </a:rPr>
              <a:t>二、</a:t>
            </a:r>
            <a:r>
              <a:rPr lang="en-US" altLang="zh-CN" sz="2400" u="none" dirty="0">
                <a:solidFill>
                  <a:srgbClr val="007D7A"/>
                </a:solidFill>
              </a:rPr>
              <a:t>DHCP</a:t>
            </a:r>
            <a:r>
              <a:rPr lang="zh-CN" altLang="en-US" sz="2400" u="none" dirty="0">
                <a:solidFill>
                  <a:srgbClr val="007D7A"/>
                </a:solidFill>
              </a:rPr>
              <a:t>协议的基本内容</a:t>
            </a:r>
            <a:endParaRPr lang="zh-CN" altLang="en-US" dirty="0">
              <a:solidFill>
                <a:srgbClr val="194D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标题 1"/>
          <p:cNvSpPr>
            <a:spLocks noGrp="1"/>
          </p:cNvSpPr>
          <p:nvPr>
            <p:ph type="title" idx="4294967295"/>
          </p:nvPr>
        </p:nvSpPr>
        <p:spPr>
          <a:xfrm>
            <a:off x="400050" y="572280"/>
            <a:ext cx="7772400" cy="1150937"/>
          </a:xfrm>
        </p:spPr>
        <p:txBody>
          <a:bodyPr/>
          <a:lstStyle/>
          <a:p>
            <a:pPr algn="l"/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DHCP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客户端的主要功能</a:t>
            </a:r>
          </a:p>
        </p:txBody>
      </p:sp>
      <p:sp>
        <p:nvSpPr>
          <p:cNvPr id="286722" name="内容占位符 2"/>
          <p:cNvSpPr>
            <a:spLocks noGrp="1"/>
          </p:cNvSpPr>
          <p:nvPr>
            <p:ph idx="4294967295"/>
          </p:nvPr>
        </p:nvSpPr>
        <p:spPr>
          <a:xfrm>
            <a:off x="428640" y="1487491"/>
            <a:ext cx="6357938" cy="3527425"/>
          </a:xfrm>
        </p:spPr>
        <p:txBody>
          <a:bodyPr/>
          <a:lstStyle/>
          <a:p>
            <a:pPr marL="265113" indent="-265113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发起配置</a:t>
            </a:r>
          </a:p>
          <a:p>
            <a:pPr marL="539750" lvl="1" indent="-27463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发起获取</a:t>
            </a:r>
            <a:r>
              <a:rPr lang="en-US" altLang="zh-CN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地址与配置参数的交互</a:t>
            </a:r>
            <a:endParaRPr lang="en-US" altLang="zh-CN" dirty="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（自身）配置参数管理</a:t>
            </a:r>
            <a:endParaRPr lang="en-US" altLang="zh-CN" sz="2000" dirty="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租用管理</a:t>
            </a:r>
          </a:p>
          <a:p>
            <a:pPr marL="539750" lvl="1" indent="-27463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适当的时候更新租用或提前终止</a:t>
            </a:r>
          </a:p>
          <a:p>
            <a:pPr marL="265113" indent="-265113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报文重传：采用不可靠的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UDP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协议</a:t>
            </a:r>
          </a:p>
          <a:p>
            <a:pPr marL="539750" lvl="1" indent="-27463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监测报文是否丢失，重传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6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7" name="Rectangle 5"/>
          <p:cNvSpPr>
            <a:spLocks noChangeArrowheads="1"/>
          </p:cNvSpPr>
          <p:nvPr/>
        </p:nvSpPr>
        <p:spPr bwMode="auto">
          <a:xfrm>
            <a:off x="323850" y="842963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400" u="none">
                <a:solidFill>
                  <a:srgbClr val="007D7A"/>
                </a:solidFill>
              </a:rPr>
              <a:t>三、 </a:t>
            </a:r>
            <a:r>
              <a:rPr lang="en-US" altLang="zh-CN" sz="2400" u="none">
                <a:solidFill>
                  <a:srgbClr val="007D7A"/>
                </a:solidFill>
              </a:rPr>
              <a:t>DHCP</a:t>
            </a:r>
            <a:r>
              <a:rPr lang="zh-CN" altLang="en-US" sz="2400" u="none">
                <a:solidFill>
                  <a:srgbClr val="007D7A"/>
                </a:solidFill>
              </a:rPr>
              <a:t>客户与服务器交互过程</a:t>
            </a:r>
          </a:p>
        </p:txBody>
      </p:sp>
      <p:sp>
        <p:nvSpPr>
          <p:cNvPr id="284678" name="Line 6"/>
          <p:cNvSpPr>
            <a:spLocks noChangeShapeType="1"/>
          </p:cNvSpPr>
          <p:nvPr/>
        </p:nvSpPr>
        <p:spPr bwMode="auto">
          <a:xfrm>
            <a:off x="4562457" y="2293137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84679" name="Group 7"/>
          <p:cNvGrpSpPr>
            <a:grpSpLocks/>
          </p:cNvGrpSpPr>
          <p:nvPr/>
        </p:nvGrpSpPr>
        <p:grpSpPr bwMode="auto">
          <a:xfrm>
            <a:off x="5065694" y="1932774"/>
            <a:ext cx="601663" cy="722313"/>
            <a:chOff x="3481" y="1082"/>
            <a:chExt cx="299" cy="359"/>
          </a:xfrm>
        </p:grpSpPr>
        <p:grpSp>
          <p:nvGrpSpPr>
            <p:cNvPr id="284680" name="Group 8"/>
            <p:cNvGrpSpPr>
              <a:grpSpLocks/>
            </p:cNvGrpSpPr>
            <p:nvPr/>
          </p:nvGrpSpPr>
          <p:grpSpPr bwMode="auto">
            <a:xfrm>
              <a:off x="3628" y="1082"/>
              <a:ext cx="152" cy="205"/>
              <a:chOff x="2784" y="96"/>
              <a:chExt cx="336" cy="311"/>
            </a:xfrm>
          </p:grpSpPr>
          <p:grpSp>
            <p:nvGrpSpPr>
              <p:cNvPr id="284681" name="Group 9"/>
              <p:cNvGrpSpPr>
                <a:grpSpLocks/>
              </p:cNvGrpSpPr>
              <p:nvPr/>
            </p:nvGrpSpPr>
            <p:grpSpPr bwMode="auto">
              <a:xfrm>
                <a:off x="2784" y="276"/>
                <a:ext cx="336" cy="131"/>
                <a:chOff x="2784" y="240"/>
                <a:chExt cx="336" cy="131"/>
              </a:xfrm>
            </p:grpSpPr>
            <p:sp>
              <p:nvSpPr>
                <p:cNvPr id="284682" name="Oval 10"/>
                <p:cNvSpPr>
                  <a:spLocks noChangeArrowheads="1"/>
                </p:cNvSpPr>
                <p:nvPr/>
              </p:nvSpPr>
              <p:spPr bwMode="auto">
                <a:xfrm>
                  <a:off x="2784" y="246"/>
                  <a:ext cx="336" cy="12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683" name="Oval 11"/>
                <p:cNvSpPr>
                  <a:spLocks noChangeArrowheads="1"/>
                </p:cNvSpPr>
                <p:nvPr/>
              </p:nvSpPr>
              <p:spPr bwMode="auto">
                <a:xfrm>
                  <a:off x="2784" y="240"/>
                  <a:ext cx="336" cy="11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8AF00"/>
                    </a:gs>
                    <a:gs pos="50000">
                      <a:srgbClr val="FFB061"/>
                    </a:gs>
                    <a:gs pos="100000">
                      <a:srgbClr val="D8AF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684" name="Group 12"/>
              <p:cNvGrpSpPr>
                <a:grpSpLocks/>
              </p:cNvGrpSpPr>
              <p:nvPr/>
            </p:nvGrpSpPr>
            <p:grpSpPr bwMode="auto">
              <a:xfrm>
                <a:off x="2784" y="240"/>
                <a:ext cx="336" cy="131"/>
                <a:chOff x="2784" y="240"/>
                <a:chExt cx="336" cy="131"/>
              </a:xfrm>
            </p:grpSpPr>
            <p:sp>
              <p:nvSpPr>
                <p:cNvPr id="284685" name="Oval 13"/>
                <p:cNvSpPr>
                  <a:spLocks noChangeArrowheads="1"/>
                </p:cNvSpPr>
                <p:nvPr/>
              </p:nvSpPr>
              <p:spPr bwMode="auto">
                <a:xfrm>
                  <a:off x="2784" y="246"/>
                  <a:ext cx="336" cy="12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686" name="Oval 14"/>
                <p:cNvSpPr>
                  <a:spLocks noChangeArrowheads="1"/>
                </p:cNvSpPr>
                <p:nvPr/>
              </p:nvSpPr>
              <p:spPr bwMode="auto">
                <a:xfrm>
                  <a:off x="2784" y="240"/>
                  <a:ext cx="336" cy="11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8AF00"/>
                    </a:gs>
                    <a:gs pos="50000">
                      <a:srgbClr val="FFB061"/>
                    </a:gs>
                    <a:gs pos="100000">
                      <a:srgbClr val="D8AF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687" name="Group 15"/>
              <p:cNvGrpSpPr>
                <a:grpSpLocks/>
              </p:cNvGrpSpPr>
              <p:nvPr/>
            </p:nvGrpSpPr>
            <p:grpSpPr bwMode="auto">
              <a:xfrm>
                <a:off x="2784" y="208"/>
                <a:ext cx="336" cy="131"/>
                <a:chOff x="2784" y="240"/>
                <a:chExt cx="336" cy="131"/>
              </a:xfrm>
            </p:grpSpPr>
            <p:sp>
              <p:nvSpPr>
                <p:cNvPr id="284688" name="Oval 16"/>
                <p:cNvSpPr>
                  <a:spLocks noChangeArrowheads="1"/>
                </p:cNvSpPr>
                <p:nvPr/>
              </p:nvSpPr>
              <p:spPr bwMode="auto">
                <a:xfrm>
                  <a:off x="2784" y="246"/>
                  <a:ext cx="336" cy="12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689" name="Oval 17"/>
                <p:cNvSpPr>
                  <a:spLocks noChangeArrowheads="1"/>
                </p:cNvSpPr>
                <p:nvPr/>
              </p:nvSpPr>
              <p:spPr bwMode="auto">
                <a:xfrm>
                  <a:off x="2784" y="240"/>
                  <a:ext cx="336" cy="11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8AF00"/>
                    </a:gs>
                    <a:gs pos="50000">
                      <a:srgbClr val="FFB061"/>
                    </a:gs>
                    <a:gs pos="100000">
                      <a:srgbClr val="D8AF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690" name="Group 18"/>
              <p:cNvGrpSpPr>
                <a:grpSpLocks/>
              </p:cNvGrpSpPr>
              <p:nvPr/>
            </p:nvGrpSpPr>
            <p:grpSpPr bwMode="auto">
              <a:xfrm>
                <a:off x="2784" y="172"/>
                <a:ext cx="336" cy="131"/>
                <a:chOff x="2784" y="240"/>
                <a:chExt cx="336" cy="131"/>
              </a:xfrm>
            </p:grpSpPr>
            <p:sp>
              <p:nvSpPr>
                <p:cNvPr id="284691" name="Oval 19"/>
                <p:cNvSpPr>
                  <a:spLocks noChangeArrowheads="1"/>
                </p:cNvSpPr>
                <p:nvPr/>
              </p:nvSpPr>
              <p:spPr bwMode="auto">
                <a:xfrm>
                  <a:off x="2784" y="246"/>
                  <a:ext cx="336" cy="12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692" name="Oval 20"/>
                <p:cNvSpPr>
                  <a:spLocks noChangeArrowheads="1"/>
                </p:cNvSpPr>
                <p:nvPr/>
              </p:nvSpPr>
              <p:spPr bwMode="auto">
                <a:xfrm>
                  <a:off x="2784" y="240"/>
                  <a:ext cx="336" cy="11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8AF00"/>
                    </a:gs>
                    <a:gs pos="50000">
                      <a:srgbClr val="FFB061"/>
                    </a:gs>
                    <a:gs pos="100000">
                      <a:srgbClr val="D8AF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693" name="Group 21"/>
              <p:cNvGrpSpPr>
                <a:grpSpLocks/>
              </p:cNvGrpSpPr>
              <p:nvPr/>
            </p:nvGrpSpPr>
            <p:grpSpPr bwMode="auto">
              <a:xfrm>
                <a:off x="2784" y="136"/>
                <a:ext cx="336" cy="131"/>
                <a:chOff x="2784" y="240"/>
                <a:chExt cx="336" cy="131"/>
              </a:xfrm>
            </p:grpSpPr>
            <p:sp>
              <p:nvSpPr>
                <p:cNvPr id="284694" name="Oval 22"/>
                <p:cNvSpPr>
                  <a:spLocks noChangeArrowheads="1"/>
                </p:cNvSpPr>
                <p:nvPr/>
              </p:nvSpPr>
              <p:spPr bwMode="auto">
                <a:xfrm>
                  <a:off x="2784" y="246"/>
                  <a:ext cx="336" cy="12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695" name="Oval 23"/>
                <p:cNvSpPr>
                  <a:spLocks noChangeArrowheads="1"/>
                </p:cNvSpPr>
                <p:nvPr/>
              </p:nvSpPr>
              <p:spPr bwMode="auto">
                <a:xfrm>
                  <a:off x="2784" y="240"/>
                  <a:ext cx="336" cy="11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8AF00"/>
                    </a:gs>
                    <a:gs pos="50000">
                      <a:srgbClr val="FFB061"/>
                    </a:gs>
                    <a:gs pos="100000">
                      <a:srgbClr val="D8AF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84696" name="Oval 24"/>
              <p:cNvSpPr>
                <a:spLocks noChangeArrowheads="1"/>
              </p:cNvSpPr>
              <p:nvPr/>
            </p:nvSpPr>
            <p:spPr bwMode="auto">
              <a:xfrm>
                <a:off x="2784" y="102"/>
                <a:ext cx="336" cy="125"/>
              </a:xfrm>
              <a:prstGeom prst="ellipse">
                <a:avLst/>
              </a:prstGeom>
              <a:solidFill>
                <a:srgbClr val="CC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4697" name="Oval 25"/>
              <p:cNvSpPr>
                <a:spLocks noChangeArrowheads="1"/>
              </p:cNvSpPr>
              <p:nvPr/>
            </p:nvSpPr>
            <p:spPr bwMode="auto">
              <a:xfrm>
                <a:off x="2784" y="96"/>
                <a:ext cx="336" cy="111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50000">
                    <a:srgbClr val="FFCC99"/>
                  </a:gs>
                  <a:gs pos="100000">
                    <a:srgbClr val="FFCC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84698" name="Group 26"/>
            <p:cNvGrpSpPr>
              <a:grpSpLocks/>
            </p:cNvGrpSpPr>
            <p:nvPr/>
          </p:nvGrpSpPr>
          <p:grpSpPr bwMode="auto">
            <a:xfrm>
              <a:off x="3481" y="1145"/>
              <a:ext cx="161" cy="209"/>
              <a:chOff x="2976" y="3264"/>
              <a:chExt cx="720" cy="577"/>
            </a:xfrm>
          </p:grpSpPr>
          <p:grpSp>
            <p:nvGrpSpPr>
              <p:cNvPr id="284699" name="Group 27"/>
              <p:cNvGrpSpPr>
                <a:grpSpLocks/>
              </p:cNvGrpSpPr>
              <p:nvPr/>
            </p:nvGrpSpPr>
            <p:grpSpPr bwMode="auto">
              <a:xfrm>
                <a:off x="2976" y="3616"/>
                <a:ext cx="720" cy="225"/>
                <a:chOff x="2304" y="2166"/>
                <a:chExt cx="288" cy="90"/>
              </a:xfrm>
            </p:grpSpPr>
            <p:sp>
              <p:nvSpPr>
                <p:cNvPr id="284700" name="Oval 28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01" name="Oval 29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702" name="Group 30"/>
              <p:cNvGrpSpPr>
                <a:grpSpLocks/>
              </p:cNvGrpSpPr>
              <p:nvPr/>
            </p:nvGrpSpPr>
            <p:grpSpPr bwMode="auto">
              <a:xfrm>
                <a:off x="2976" y="3552"/>
                <a:ext cx="720" cy="225"/>
                <a:chOff x="2304" y="2166"/>
                <a:chExt cx="288" cy="90"/>
              </a:xfrm>
            </p:grpSpPr>
            <p:sp>
              <p:nvSpPr>
                <p:cNvPr id="284703" name="Oval 31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04" name="Oval 32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705" name="Group 33"/>
              <p:cNvGrpSpPr>
                <a:grpSpLocks/>
              </p:cNvGrpSpPr>
              <p:nvPr/>
            </p:nvGrpSpPr>
            <p:grpSpPr bwMode="auto">
              <a:xfrm>
                <a:off x="2976" y="3489"/>
                <a:ext cx="720" cy="225"/>
                <a:chOff x="2304" y="2166"/>
                <a:chExt cx="288" cy="90"/>
              </a:xfrm>
            </p:grpSpPr>
            <p:sp>
              <p:nvSpPr>
                <p:cNvPr id="284706" name="Oval 34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07" name="Oval 35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708" name="Group 36"/>
              <p:cNvGrpSpPr>
                <a:grpSpLocks/>
              </p:cNvGrpSpPr>
              <p:nvPr/>
            </p:nvGrpSpPr>
            <p:grpSpPr bwMode="auto">
              <a:xfrm>
                <a:off x="2976" y="3419"/>
                <a:ext cx="720" cy="225"/>
                <a:chOff x="2304" y="2166"/>
                <a:chExt cx="288" cy="90"/>
              </a:xfrm>
            </p:grpSpPr>
            <p:sp>
              <p:nvSpPr>
                <p:cNvPr id="284709" name="Oval 37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10" name="Oval 38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711" name="Group 39"/>
              <p:cNvGrpSpPr>
                <a:grpSpLocks/>
              </p:cNvGrpSpPr>
              <p:nvPr/>
            </p:nvGrpSpPr>
            <p:grpSpPr bwMode="auto">
              <a:xfrm>
                <a:off x="2976" y="3349"/>
                <a:ext cx="720" cy="225"/>
                <a:chOff x="2304" y="2166"/>
                <a:chExt cx="288" cy="90"/>
              </a:xfrm>
            </p:grpSpPr>
            <p:sp>
              <p:nvSpPr>
                <p:cNvPr id="284712" name="Oval 40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13" name="Oval 41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714" name="Group 42"/>
              <p:cNvGrpSpPr>
                <a:grpSpLocks/>
              </p:cNvGrpSpPr>
              <p:nvPr/>
            </p:nvGrpSpPr>
            <p:grpSpPr bwMode="auto">
              <a:xfrm>
                <a:off x="2976" y="3264"/>
                <a:ext cx="720" cy="225"/>
                <a:chOff x="2304" y="2112"/>
                <a:chExt cx="288" cy="90"/>
              </a:xfrm>
            </p:grpSpPr>
            <p:sp>
              <p:nvSpPr>
                <p:cNvPr id="284715" name="Oval 43"/>
                <p:cNvSpPr>
                  <a:spLocks noChangeArrowheads="1"/>
                </p:cNvSpPr>
                <p:nvPr/>
              </p:nvSpPr>
              <p:spPr bwMode="auto">
                <a:xfrm>
                  <a:off x="2304" y="2116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8EB0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16" name="Oval 44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CFFFF"/>
                    </a:gs>
                    <a:gs pos="50000">
                      <a:srgbClr val="57DFFF"/>
                    </a:gs>
                    <a:gs pos="100000">
                      <a:srgbClr val="CCF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84717" name="Group 45"/>
            <p:cNvGrpSpPr>
              <a:grpSpLocks/>
            </p:cNvGrpSpPr>
            <p:nvPr/>
          </p:nvGrpSpPr>
          <p:grpSpPr bwMode="auto">
            <a:xfrm>
              <a:off x="3577" y="1232"/>
              <a:ext cx="161" cy="209"/>
              <a:chOff x="2976" y="3264"/>
              <a:chExt cx="720" cy="577"/>
            </a:xfrm>
          </p:grpSpPr>
          <p:grpSp>
            <p:nvGrpSpPr>
              <p:cNvPr id="284718" name="Group 46"/>
              <p:cNvGrpSpPr>
                <a:grpSpLocks/>
              </p:cNvGrpSpPr>
              <p:nvPr/>
            </p:nvGrpSpPr>
            <p:grpSpPr bwMode="auto">
              <a:xfrm>
                <a:off x="2976" y="3616"/>
                <a:ext cx="720" cy="225"/>
                <a:chOff x="2304" y="2166"/>
                <a:chExt cx="288" cy="90"/>
              </a:xfrm>
            </p:grpSpPr>
            <p:sp>
              <p:nvSpPr>
                <p:cNvPr id="284719" name="Oval 47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20" name="Oval 48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721" name="Group 49"/>
              <p:cNvGrpSpPr>
                <a:grpSpLocks/>
              </p:cNvGrpSpPr>
              <p:nvPr/>
            </p:nvGrpSpPr>
            <p:grpSpPr bwMode="auto">
              <a:xfrm>
                <a:off x="2976" y="3552"/>
                <a:ext cx="720" cy="225"/>
                <a:chOff x="2304" y="2166"/>
                <a:chExt cx="288" cy="90"/>
              </a:xfrm>
            </p:grpSpPr>
            <p:sp>
              <p:nvSpPr>
                <p:cNvPr id="284722" name="Oval 50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23" name="Oval 51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724" name="Group 52"/>
              <p:cNvGrpSpPr>
                <a:grpSpLocks/>
              </p:cNvGrpSpPr>
              <p:nvPr/>
            </p:nvGrpSpPr>
            <p:grpSpPr bwMode="auto">
              <a:xfrm>
                <a:off x="2976" y="3489"/>
                <a:ext cx="720" cy="225"/>
                <a:chOff x="2304" y="2166"/>
                <a:chExt cx="288" cy="90"/>
              </a:xfrm>
            </p:grpSpPr>
            <p:sp>
              <p:nvSpPr>
                <p:cNvPr id="284725" name="Oval 53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26" name="Oval 54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727" name="Group 55"/>
              <p:cNvGrpSpPr>
                <a:grpSpLocks/>
              </p:cNvGrpSpPr>
              <p:nvPr/>
            </p:nvGrpSpPr>
            <p:grpSpPr bwMode="auto">
              <a:xfrm>
                <a:off x="2976" y="3419"/>
                <a:ext cx="720" cy="225"/>
                <a:chOff x="2304" y="2166"/>
                <a:chExt cx="288" cy="90"/>
              </a:xfrm>
            </p:grpSpPr>
            <p:sp>
              <p:nvSpPr>
                <p:cNvPr id="284728" name="Oval 56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29" name="Oval 57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730" name="Group 58"/>
              <p:cNvGrpSpPr>
                <a:grpSpLocks/>
              </p:cNvGrpSpPr>
              <p:nvPr/>
            </p:nvGrpSpPr>
            <p:grpSpPr bwMode="auto">
              <a:xfrm>
                <a:off x="2976" y="3349"/>
                <a:ext cx="720" cy="225"/>
                <a:chOff x="2304" y="2166"/>
                <a:chExt cx="288" cy="90"/>
              </a:xfrm>
            </p:grpSpPr>
            <p:sp>
              <p:nvSpPr>
                <p:cNvPr id="284731" name="Oval 59"/>
                <p:cNvSpPr>
                  <a:spLocks noChangeArrowheads="1"/>
                </p:cNvSpPr>
                <p:nvPr/>
              </p:nvSpPr>
              <p:spPr bwMode="auto">
                <a:xfrm>
                  <a:off x="2304" y="2170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AFD8"/>
                    </a:gs>
                    <a:gs pos="50000">
                      <a:srgbClr val="7575AD"/>
                    </a:gs>
                    <a:gs pos="100000">
                      <a:srgbClr val="00AFD8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32" name="Oval 60"/>
                <p:cNvSpPr>
                  <a:spLocks noChangeArrowheads="1"/>
                </p:cNvSpPr>
                <p:nvPr/>
              </p:nvSpPr>
              <p:spPr bwMode="auto">
                <a:xfrm>
                  <a:off x="2304" y="2166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AFD8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4733" name="Group 61"/>
              <p:cNvGrpSpPr>
                <a:grpSpLocks/>
              </p:cNvGrpSpPr>
              <p:nvPr/>
            </p:nvGrpSpPr>
            <p:grpSpPr bwMode="auto">
              <a:xfrm>
                <a:off x="2976" y="3264"/>
                <a:ext cx="720" cy="225"/>
                <a:chOff x="2304" y="2112"/>
                <a:chExt cx="288" cy="90"/>
              </a:xfrm>
            </p:grpSpPr>
            <p:sp>
              <p:nvSpPr>
                <p:cNvPr id="284734" name="Oval 62"/>
                <p:cNvSpPr>
                  <a:spLocks noChangeArrowheads="1"/>
                </p:cNvSpPr>
                <p:nvPr/>
              </p:nvSpPr>
              <p:spPr bwMode="auto">
                <a:xfrm>
                  <a:off x="2304" y="2116"/>
                  <a:ext cx="288" cy="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7DFFF"/>
                    </a:gs>
                    <a:gs pos="50000">
                      <a:srgbClr val="008EB0"/>
                    </a:gs>
                    <a:gs pos="100000">
                      <a:srgbClr val="57D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4735" name="Oval 63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288" cy="7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CFFFF"/>
                    </a:gs>
                    <a:gs pos="50000">
                      <a:srgbClr val="57DFFF"/>
                    </a:gs>
                    <a:gs pos="100000">
                      <a:srgbClr val="CCFFFF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pic>
        <p:nvPicPr>
          <p:cNvPr id="284736" name="Picture 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917" y="3428222"/>
            <a:ext cx="1127125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84737" name="Group 65"/>
          <p:cNvGrpSpPr>
            <a:grpSpLocks/>
          </p:cNvGrpSpPr>
          <p:nvPr/>
        </p:nvGrpSpPr>
        <p:grpSpPr bwMode="auto">
          <a:xfrm>
            <a:off x="3770294" y="1716874"/>
            <a:ext cx="830263" cy="914400"/>
            <a:chOff x="3960" y="12396"/>
            <a:chExt cx="614" cy="690"/>
          </a:xfrm>
        </p:grpSpPr>
        <p:pic>
          <p:nvPicPr>
            <p:cNvPr id="284738" name="Picture 66" descr="server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66" y="12396"/>
              <a:ext cx="408" cy="651"/>
            </a:xfrm>
            <a:prstGeom prst="rect">
              <a:avLst/>
            </a:prstGeom>
            <a:noFill/>
          </p:spPr>
        </p:pic>
        <p:pic>
          <p:nvPicPr>
            <p:cNvPr id="284739" name="Picture 67" descr="PC Blue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60" y="12710"/>
              <a:ext cx="368" cy="376"/>
            </a:xfrm>
            <a:prstGeom prst="rect">
              <a:avLst/>
            </a:prstGeom>
            <a:noFill/>
          </p:spPr>
        </p:pic>
      </p:grpSp>
      <p:sp>
        <p:nvSpPr>
          <p:cNvPr id="284741" name="Text Box 69"/>
          <p:cNvSpPr txBox="1">
            <a:spLocks noChangeArrowheads="1"/>
          </p:cNvSpPr>
          <p:nvPr/>
        </p:nvSpPr>
        <p:spPr bwMode="auto">
          <a:xfrm>
            <a:off x="4994257" y="1500974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1800" b="0" u="none" dirty="0">
                <a:solidFill>
                  <a:schemeClr val="tx1"/>
                </a:solidFill>
                <a:ea typeface="+mn-ea"/>
              </a:rPr>
              <a:t>IP</a:t>
            </a:r>
            <a:r>
              <a:rPr kumimoji="1" lang="zh-CN" altLang="en-US" sz="1800" b="0" u="none" dirty="0">
                <a:solidFill>
                  <a:schemeClr val="tx1"/>
                </a:solidFill>
                <a:ea typeface="+mn-ea"/>
              </a:rPr>
              <a:t>地址池</a:t>
            </a:r>
            <a:endParaRPr lang="zh-CN" altLang="en-US" sz="1800" b="0" u="none" dirty="0">
              <a:solidFill>
                <a:schemeClr val="tx1"/>
              </a:solidFill>
              <a:ea typeface="+mn-ea"/>
            </a:endParaRPr>
          </a:p>
        </p:txBody>
      </p:sp>
      <p:grpSp>
        <p:nvGrpSpPr>
          <p:cNvPr id="284742" name="Group 70"/>
          <p:cNvGrpSpPr>
            <a:grpSpLocks/>
          </p:cNvGrpSpPr>
          <p:nvPr/>
        </p:nvGrpSpPr>
        <p:grpSpPr bwMode="auto">
          <a:xfrm>
            <a:off x="2343148" y="2864637"/>
            <a:ext cx="720725" cy="431800"/>
            <a:chOff x="940" y="956"/>
            <a:chExt cx="464" cy="364"/>
          </a:xfrm>
        </p:grpSpPr>
        <p:sp>
          <p:nvSpPr>
            <p:cNvPr id="284743" name="Freeform 71"/>
            <p:cNvSpPr>
              <a:spLocks noEditPoints="1"/>
            </p:cNvSpPr>
            <p:nvPr/>
          </p:nvSpPr>
          <p:spPr bwMode="auto">
            <a:xfrm>
              <a:off x="940" y="956"/>
              <a:ext cx="464" cy="364"/>
            </a:xfrm>
            <a:custGeom>
              <a:avLst/>
              <a:gdLst/>
              <a:ahLst/>
              <a:cxnLst>
                <a:cxn ang="0">
                  <a:pos x="464" y="77"/>
                </a:cxn>
                <a:cxn ang="0">
                  <a:pos x="455" y="98"/>
                </a:cxn>
                <a:cxn ang="0">
                  <a:pos x="430" y="117"/>
                </a:cxn>
                <a:cxn ang="0">
                  <a:pos x="391" y="133"/>
                </a:cxn>
                <a:cxn ang="0">
                  <a:pos x="338" y="145"/>
                </a:cxn>
                <a:cxn ang="0">
                  <a:pos x="280" y="152"/>
                </a:cxn>
                <a:cxn ang="0">
                  <a:pos x="216" y="153"/>
                </a:cxn>
                <a:cxn ang="0">
                  <a:pos x="155" y="149"/>
                </a:cxn>
                <a:cxn ang="0">
                  <a:pos x="98" y="140"/>
                </a:cxn>
                <a:cxn ang="0">
                  <a:pos x="98" y="140"/>
                </a:cxn>
                <a:cxn ang="0">
                  <a:pos x="155" y="149"/>
                </a:cxn>
                <a:cxn ang="0">
                  <a:pos x="216" y="153"/>
                </a:cxn>
                <a:cxn ang="0">
                  <a:pos x="280" y="152"/>
                </a:cxn>
                <a:cxn ang="0">
                  <a:pos x="338" y="145"/>
                </a:cxn>
                <a:cxn ang="0">
                  <a:pos x="391" y="133"/>
                </a:cxn>
                <a:cxn ang="0">
                  <a:pos x="430" y="117"/>
                </a:cxn>
                <a:cxn ang="0">
                  <a:pos x="455" y="98"/>
                </a:cxn>
                <a:cxn ang="0">
                  <a:pos x="464" y="77"/>
                </a:cxn>
                <a:cxn ang="0">
                  <a:pos x="0" y="77"/>
                </a:cxn>
                <a:cxn ang="0">
                  <a:pos x="9" y="98"/>
                </a:cxn>
                <a:cxn ang="0">
                  <a:pos x="34" y="117"/>
                </a:cxn>
                <a:cxn ang="0">
                  <a:pos x="73" y="134"/>
                </a:cxn>
                <a:cxn ang="0">
                  <a:pos x="34" y="117"/>
                </a:cxn>
                <a:cxn ang="0">
                  <a:pos x="9" y="98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2" y="298"/>
                </a:cxn>
                <a:cxn ang="0">
                  <a:pos x="19" y="318"/>
                </a:cxn>
                <a:cxn ang="0">
                  <a:pos x="52" y="336"/>
                </a:cxn>
                <a:cxn ang="0">
                  <a:pos x="98" y="351"/>
                </a:cxn>
                <a:cxn ang="0">
                  <a:pos x="154" y="360"/>
                </a:cxn>
                <a:cxn ang="0">
                  <a:pos x="216" y="364"/>
                </a:cxn>
                <a:cxn ang="0">
                  <a:pos x="280" y="363"/>
                </a:cxn>
                <a:cxn ang="0">
                  <a:pos x="338" y="356"/>
                </a:cxn>
                <a:cxn ang="0">
                  <a:pos x="391" y="344"/>
                </a:cxn>
                <a:cxn ang="0">
                  <a:pos x="430" y="327"/>
                </a:cxn>
                <a:cxn ang="0">
                  <a:pos x="455" y="309"/>
                </a:cxn>
                <a:cxn ang="0">
                  <a:pos x="464" y="287"/>
                </a:cxn>
                <a:cxn ang="0">
                  <a:pos x="462" y="66"/>
                </a:cxn>
                <a:cxn ang="0">
                  <a:pos x="445" y="46"/>
                </a:cxn>
                <a:cxn ang="0">
                  <a:pos x="412" y="27"/>
                </a:cxn>
                <a:cxn ang="0">
                  <a:pos x="366" y="13"/>
                </a:cxn>
                <a:cxn ang="0">
                  <a:pos x="310" y="4"/>
                </a:cxn>
                <a:cxn ang="0">
                  <a:pos x="248" y="0"/>
                </a:cxn>
                <a:cxn ang="0">
                  <a:pos x="184" y="1"/>
                </a:cxn>
                <a:cxn ang="0">
                  <a:pos x="126" y="8"/>
                </a:cxn>
                <a:cxn ang="0">
                  <a:pos x="73" y="20"/>
                </a:cxn>
                <a:cxn ang="0">
                  <a:pos x="34" y="37"/>
                </a:cxn>
                <a:cxn ang="0">
                  <a:pos x="9" y="55"/>
                </a:cxn>
                <a:cxn ang="0">
                  <a:pos x="0" y="77"/>
                </a:cxn>
              </a:cxnLst>
              <a:rect l="0" t="0" r="r" b="b"/>
              <a:pathLst>
                <a:path w="464" h="364">
                  <a:moveTo>
                    <a:pt x="464" y="77"/>
                  </a:moveTo>
                  <a:lnTo>
                    <a:pt x="464" y="77"/>
                  </a:lnTo>
                  <a:lnTo>
                    <a:pt x="462" y="87"/>
                  </a:lnTo>
                  <a:lnTo>
                    <a:pt x="455" y="98"/>
                  </a:lnTo>
                  <a:lnTo>
                    <a:pt x="445" y="107"/>
                  </a:lnTo>
                  <a:lnTo>
                    <a:pt x="430" y="117"/>
                  </a:lnTo>
                  <a:lnTo>
                    <a:pt x="412" y="125"/>
                  </a:lnTo>
                  <a:lnTo>
                    <a:pt x="391" y="133"/>
                  </a:lnTo>
                  <a:lnTo>
                    <a:pt x="366" y="140"/>
                  </a:lnTo>
                  <a:lnTo>
                    <a:pt x="338" y="145"/>
                  </a:lnTo>
                  <a:lnTo>
                    <a:pt x="310" y="149"/>
                  </a:lnTo>
                  <a:lnTo>
                    <a:pt x="280" y="152"/>
                  </a:lnTo>
                  <a:lnTo>
                    <a:pt x="248" y="153"/>
                  </a:lnTo>
                  <a:lnTo>
                    <a:pt x="216" y="153"/>
                  </a:lnTo>
                  <a:lnTo>
                    <a:pt x="186" y="152"/>
                  </a:lnTo>
                  <a:lnTo>
                    <a:pt x="155" y="149"/>
                  </a:lnTo>
                  <a:lnTo>
                    <a:pt x="126" y="145"/>
                  </a:lnTo>
                  <a:lnTo>
                    <a:pt x="98" y="140"/>
                  </a:lnTo>
                  <a:lnTo>
                    <a:pt x="73" y="134"/>
                  </a:lnTo>
                  <a:lnTo>
                    <a:pt x="98" y="140"/>
                  </a:lnTo>
                  <a:lnTo>
                    <a:pt x="126" y="145"/>
                  </a:lnTo>
                  <a:lnTo>
                    <a:pt x="155" y="149"/>
                  </a:lnTo>
                  <a:lnTo>
                    <a:pt x="186" y="152"/>
                  </a:lnTo>
                  <a:lnTo>
                    <a:pt x="216" y="153"/>
                  </a:lnTo>
                  <a:lnTo>
                    <a:pt x="248" y="153"/>
                  </a:lnTo>
                  <a:lnTo>
                    <a:pt x="280" y="152"/>
                  </a:lnTo>
                  <a:lnTo>
                    <a:pt x="310" y="149"/>
                  </a:lnTo>
                  <a:lnTo>
                    <a:pt x="338" y="145"/>
                  </a:lnTo>
                  <a:lnTo>
                    <a:pt x="366" y="140"/>
                  </a:lnTo>
                  <a:lnTo>
                    <a:pt x="391" y="133"/>
                  </a:lnTo>
                  <a:lnTo>
                    <a:pt x="412" y="125"/>
                  </a:lnTo>
                  <a:lnTo>
                    <a:pt x="430" y="117"/>
                  </a:lnTo>
                  <a:lnTo>
                    <a:pt x="445" y="107"/>
                  </a:lnTo>
                  <a:lnTo>
                    <a:pt x="455" y="98"/>
                  </a:lnTo>
                  <a:lnTo>
                    <a:pt x="462" y="87"/>
                  </a:lnTo>
                  <a:lnTo>
                    <a:pt x="464" y="77"/>
                  </a:lnTo>
                  <a:lnTo>
                    <a:pt x="464" y="77"/>
                  </a:lnTo>
                  <a:close/>
                  <a:moveTo>
                    <a:pt x="0" y="77"/>
                  </a:moveTo>
                  <a:lnTo>
                    <a:pt x="2" y="87"/>
                  </a:lnTo>
                  <a:lnTo>
                    <a:pt x="9" y="98"/>
                  </a:lnTo>
                  <a:lnTo>
                    <a:pt x="19" y="108"/>
                  </a:lnTo>
                  <a:lnTo>
                    <a:pt x="34" y="117"/>
                  </a:lnTo>
                  <a:lnTo>
                    <a:pt x="52" y="125"/>
                  </a:lnTo>
                  <a:lnTo>
                    <a:pt x="73" y="134"/>
                  </a:lnTo>
                  <a:lnTo>
                    <a:pt x="52" y="125"/>
                  </a:lnTo>
                  <a:lnTo>
                    <a:pt x="34" y="117"/>
                  </a:lnTo>
                  <a:lnTo>
                    <a:pt x="19" y="108"/>
                  </a:lnTo>
                  <a:lnTo>
                    <a:pt x="9" y="98"/>
                  </a:lnTo>
                  <a:lnTo>
                    <a:pt x="2" y="87"/>
                  </a:lnTo>
                  <a:lnTo>
                    <a:pt x="0" y="77"/>
                  </a:lnTo>
                  <a:lnTo>
                    <a:pt x="0" y="77"/>
                  </a:lnTo>
                  <a:close/>
                  <a:moveTo>
                    <a:pt x="0" y="77"/>
                  </a:moveTo>
                  <a:lnTo>
                    <a:pt x="0" y="287"/>
                  </a:lnTo>
                  <a:lnTo>
                    <a:pt x="2" y="298"/>
                  </a:lnTo>
                  <a:lnTo>
                    <a:pt x="9" y="309"/>
                  </a:lnTo>
                  <a:lnTo>
                    <a:pt x="19" y="318"/>
                  </a:lnTo>
                  <a:lnTo>
                    <a:pt x="34" y="327"/>
                  </a:lnTo>
                  <a:lnTo>
                    <a:pt x="52" y="336"/>
                  </a:lnTo>
                  <a:lnTo>
                    <a:pt x="73" y="344"/>
                  </a:lnTo>
                  <a:lnTo>
                    <a:pt x="98" y="351"/>
                  </a:lnTo>
                  <a:lnTo>
                    <a:pt x="126" y="356"/>
                  </a:lnTo>
                  <a:lnTo>
                    <a:pt x="154" y="360"/>
                  </a:lnTo>
                  <a:lnTo>
                    <a:pt x="184" y="363"/>
                  </a:lnTo>
                  <a:lnTo>
                    <a:pt x="216" y="364"/>
                  </a:lnTo>
                  <a:lnTo>
                    <a:pt x="248" y="364"/>
                  </a:lnTo>
                  <a:lnTo>
                    <a:pt x="280" y="363"/>
                  </a:lnTo>
                  <a:lnTo>
                    <a:pt x="310" y="360"/>
                  </a:lnTo>
                  <a:lnTo>
                    <a:pt x="338" y="356"/>
                  </a:lnTo>
                  <a:lnTo>
                    <a:pt x="366" y="351"/>
                  </a:lnTo>
                  <a:lnTo>
                    <a:pt x="391" y="344"/>
                  </a:lnTo>
                  <a:lnTo>
                    <a:pt x="412" y="336"/>
                  </a:lnTo>
                  <a:lnTo>
                    <a:pt x="430" y="327"/>
                  </a:lnTo>
                  <a:lnTo>
                    <a:pt x="445" y="318"/>
                  </a:lnTo>
                  <a:lnTo>
                    <a:pt x="455" y="309"/>
                  </a:lnTo>
                  <a:lnTo>
                    <a:pt x="462" y="298"/>
                  </a:lnTo>
                  <a:lnTo>
                    <a:pt x="464" y="287"/>
                  </a:lnTo>
                  <a:lnTo>
                    <a:pt x="464" y="77"/>
                  </a:lnTo>
                  <a:lnTo>
                    <a:pt x="462" y="66"/>
                  </a:lnTo>
                  <a:lnTo>
                    <a:pt x="455" y="55"/>
                  </a:lnTo>
                  <a:lnTo>
                    <a:pt x="445" y="46"/>
                  </a:lnTo>
                  <a:lnTo>
                    <a:pt x="430" y="37"/>
                  </a:lnTo>
                  <a:lnTo>
                    <a:pt x="412" y="27"/>
                  </a:lnTo>
                  <a:lnTo>
                    <a:pt x="391" y="20"/>
                  </a:lnTo>
                  <a:lnTo>
                    <a:pt x="366" y="13"/>
                  </a:lnTo>
                  <a:lnTo>
                    <a:pt x="338" y="8"/>
                  </a:lnTo>
                  <a:lnTo>
                    <a:pt x="310" y="4"/>
                  </a:lnTo>
                  <a:lnTo>
                    <a:pt x="280" y="1"/>
                  </a:lnTo>
                  <a:lnTo>
                    <a:pt x="248" y="0"/>
                  </a:lnTo>
                  <a:lnTo>
                    <a:pt x="216" y="0"/>
                  </a:lnTo>
                  <a:lnTo>
                    <a:pt x="184" y="1"/>
                  </a:lnTo>
                  <a:lnTo>
                    <a:pt x="154" y="4"/>
                  </a:lnTo>
                  <a:lnTo>
                    <a:pt x="126" y="8"/>
                  </a:lnTo>
                  <a:lnTo>
                    <a:pt x="98" y="13"/>
                  </a:lnTo>
                  <a:lnTo>
                    <a:pt x="73" y="20"/>
                  </a:lnTo>
                  <a:lnTo>
                    <a:pt x="52" y="27"/>
                  </a:lnTo>
                  <a:lnTo>
                    <a:pt x="34" y="37"/>
                  </a:lnTo>
                  <a:lnTo>
                    <a:pt x="19" y="46"/>
                  </a:lnTo>
                  <a:lnTo>
                    <a:pt x="9" y="55"/>
                  </a:lnTo>
                  <a:lnTo>
                    <a:pt x="2" y="66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8E85B7"/>
            </a:solidFill>
            <a:ln w="9525">
              <a:solidFill>
                <a:srgbClr val="23CB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4744" name="Freeform 72"/>
            <p:cNvSpPr>
              <a:spLocks/>
            </p:cNvSpPr>
            <p:nvPr/>
          </p:nvSpPr>
          <p:spPr bwMode="auto">
            <a:xfrm>
              <a:off x="941" y="956"/>
              <a:ext cx="463" cy="154"/>
            </a:xfrm>
            <a:custGeom>
              <a:avLst/>
              <a:gdLst/>
              <a:ahLst/>
              <a:cxnLst>
                <a:cxn ang="0">
                  <a:pos x="463" y="77"/>
                </a:cxn>
                <a:cxn ang="0">
                  <a:pos x="461" y="87"/>
                </a:cxn>
                <a:cxn ang="0">
                  <a:pos x="454" y="98"/>
                </a:cxn>
                <a:cxn ang="0">
                  <a:pos x="443" y="108"/>
                </a:cxn>
                <a:cxn ang="0">
                  <a:pos x="428" y="117"/>
                </a:cxn>
                <a:cxn ang="0">
                  <a:pos x="409" y="126"/>
                </a:cxn>
                <a:cxn ang="0">
                  <a:pos x="386" y="134"/>
                </a:cxn>
                <a:cxn ang="0">
                  <a:pos x="361" y="141"/>
                </a:cxn>
                <a:cxn ang="0">
                  <a:pos x="333" y="146"/>
                </a:cxn>
                <a:cxn ang="0">
                  <a:pos x="302" y="150"/>
                </a:cxn>
                <a:cxn ang="0">
                  <a:pos x="272" y="152"/>
                </a:cxn>
                <a:cxn ang="0">
                  <a:pos x="239" y="154"/>
                </a:cxn>
                <a:cxn ang="0">
                  <a:pos x="207" y="153"/>
                </a:cxn>
                <a:cxn ang="0">
                  <a:pos x="174" y="151"/>
                </a:cxn>
                <a:cxn ang="0">
                  <a:pos x="144" y="148"/>
                </a:cxn>
                <a:cxn ang="0">
                  <a:pos x="116" y="144"/>
                </a:cxn>
                <a:cxn ang="0">
                  <a:pos x="88" y="138"/>
                </a:cxn>
                <a:cxn ang="0">
                  <a:pos x="65" y="130"/>
                </a:cxn>
                <a:cxn ang="0">
                  <a:pos x="43" y="122"/>
                </a:cxn>
                <a:cxn ang="0">
                  <a:pos x="26" y="113"/>
                </a:cxn>
                <a:cxn ang="0">
                  <a:pos x="14" y="103"/>
                </a:cxn>
                <a:cxn ang="0">
                  <a:pos x="5" y="92"/>
                </a:cxn>
                <a:cxn ang="0">
                  <a:pos x="0" y="82"/>
                </a:cxn>
                <a:cxn ang="0">
                  <a:pos x="0" y="71"/>
                </a:cxn>
                <a:cxn ang="0">
                  <a:pos x="5" y="60"/>
                </a:cxn>
                <a:cxn ang="0">
                  <a:pos x="14" y="50"/>
                </a:cxn>
                <a:cxn ang="0">
                  <a:pos x="26" y="40"/>
                </a:cxn>
                <a:cxn ang="0">
                  <a:pos x="43" y="31"/>
                </a:cxn>
                <a:cxn ang="0">
                  <a:pos x="65" y="22"/>
                </a:cxn>
                <a:cxn ang="0">
                  <a:pos x="88" y="15"/>
                </a:cxn>
                <a:cxn ang="0">
                  <a:pos x="116" y="10"/>
                </a:cxn>
                <a:cxn ang="0">
                  <a:pos x="144" y="5"/>
                </a:cxn>
                <a:cxn ang="0">
                  <a:pos x="174" y="2"/>
                </a:cxn>
                <a:cxn ang="0">
                  <a:pos x="207" y="0"/>
                </a:cxn>
                <a:cxn ang="0">
                  <a:pos x="239" y="0"/>
                </a:cxn>
                <a:cxn ang="0">
                  <a:pos x="272" y="1"/>
                </a:cxn>
                <a:cxn ang="0">
                  <a:pos x="302" y="3"/>
                </a:cxn>
                <a:cxn ang="0">
                  <a:pos x="333" y="7"/>
                </a:cxn>
                <a:cxn ang="0">
                  <a:pos x="361" y="12"/>
                </a:cxn>
                <a:cxn ang="0">
                  <a:pos x="386" y="19"/>
                </a:cxn>
                <a:cxn ang="0">
                  <a:pos x="409" y="26"/>
                </a:cxn>
                <a:cxn ang="0">
                  <a:pos x="428" y="36"/>
                </a:cxn>
                <a:cxn ang="0">
                  <a:pos x="443" y="45"/>
                </a:cxn>
                <a:cxn ang="0">
                  <a:pos x="454" y="55"/>
                </a:cxn>
                <a:cxn ang="0">
                  <a:pos x="461" y="66"/>
                </a:cxn>
                <a:cxn ang="0">
                  <a:pos x="463" y="77"/>
                </a:cxn>
              </a:cxnLst>
              <a:rect l="0" t="0" r="r" b="b"/>
              <a:pathLst>
                <a:path w="463" h="154">
                  <a:moveTo>
                    <a:pt x="463" y="77"/>
                  </a:moveTo>
                  <a:lnTo>
                    <a:pt x="461" y="87"/>
                  </a:lnTo>
                  <a:lnTo>
                    <a:pt x="454" y="98"/>
                  </a:lnTo>
                  <a:lnTo>
                    <a:pt x="443" y="108"/>
                  </a:lnTo>
                  <a:lnTo>
                    <a:pt x="428" y="117"/>
                  </a:lnTo>
                  <a:lnTo>
                    <a:pt x="409" y="126"/>
                  </a:lnTo>
                  <a:lnTo>
                    <a:pt x="386" y="134"/>
                  </a:lnTo>
                  <a:lnTo>
                    <a:pt x="361" y="141"/>
                  </a:lnTo>
                  <a:lnTo>
                    <a:pt x="333" y="146"/>
                  </a:lnTo>
                  <a:lnTo>
                    <a:pt x="302" y="150"/>
                  </a:lnTo>
                  <a:lnTo>
                    <a:pt x="272" y="152"/>
                  </a:lnTo>
                  <a:lnTo>
                    <a:pt x="239" y="154"/>
                  </a:lnTo>
                  <a:lnTo>
                    <a:pt x="207" y="153"/>
                  </a:lnTo>
                  <a:lnTo>
                    <a:pt x="174" y="151"/>
                  </a:lnTo>
                  <a:lnTo>
                    <a:pt x="144" y="148"/>
                  </a:lnTo>
                  <a:lnTo>
                    <a:pt x="116" y="144"/>
                  </a:lnTo>
                  <a:lnTo>
                    <a:pt x="88" y="138"/>
                  </a:lnTo>
                  <a:lnTo>
                    <a:pt x="65" y="130"/>
                  </a:lnTo>
                  <a:lnTo>
                    <a:pt x="43" y="122"/>
                  </a:lnTo>
                  <a:lnTo>
                    <a:pt x="26" y="113"/>
                  </a:lnTo>
                  <a:lnTo>
                    <a:pt x="14" y="103"/>
                  </a:lnTo>
                  <a:lnTo>
                    <a:pt x="5" y="92"/>
                  </a:lnTo>
                  <a:lnTo>
                    <a:pt x="0" y="82"/>
                  </a:lnTo>
                  <a:lnTo>
                    <a:pt x="0" y="71"/>
                  </a:lnTo>
                  <a:lnTo>
                    <a:pt x="5" y="60"/>
                  </a:lnTo>
                  <a:lnTo>
                    <a:pt x="14" y="50"/>
                  </a:lnTo>
                  <a:lnTo>
                    <a:pt x="26" y="40"/>
                  </a:lnTo>
                  <a:lnTo>
                    <a:pt x="43" y="31"/>
                  </a:lnTo>
                  <a:lnTo>
                    <a:pt x="65" y="22"/>
                  </a:lnTo>
                  <a:lnTo>
                    <a:pt x="88" y="15"/>
                  </a:lnTo>
                  <a:lnTo>
                    <a:pt x="116" y="10"/>
                  </a:lnTo>
                  <a:lnTo>
                    <a:pt x="144" y="5"/>
                  </a:lnTo>
                  <a:lnTo>
                    <a:pt x="174" y="2"/>
                  </a:lnTo>
                  <a:lnTo>
                    <a:pt x="207" y="0"/>
                  </a:lnTo>
                  <a:lnTo>
                    <a:pt x="239" y="0"/>
                  </a:lnTo>
                  <a:lnTo>
                    <a:pt x="272" y="1"/>
                  </a:lnTo>
                  <a:lnTo>
                    <a:pt x="302" y="3"/>
                  </a:lnTo>
                  <a:lnTo>
                    <a:pt x="333" y="7"/>
                  </a:lnTo>
                  <a:lnTo>
                    <a:pt x="361" y="12"/>
                  </a:lnTo>
                  <a:lnTo>
                    <a:pt x="386" y="19"/>
                  </a:lnTo>
                  <a:lnTo>
                    <a:pt x="409" y="26"/>
                  </a:lnTo>
                  <a:lnTo>
                    <a:pt x="428" y="36"/>
                  </a:lnTo>
                  <a:lnTo>
                    <a:pt x="443" y="45"/>
                  </a:lnTo>
                  <a:lnTo>
                    <a:pt x="454" y="55"/>
                  </a:lnTo>
                  <a:lnTo>
                    <a:pt x="461" y="66"/>
                  </a:lnTo>
                  <a:lnTo>
                    <a:pt x="463" y="77"/>
                  </a:lnTo>
                  <a:close/>
                </a:path>
              </a:pathLst>
            </a:custGeom>
            <a:solidFill>
              <a:srgbClr val="BBB4D6"/>
            </a:solidFill>
            <a:ln w="6350" cmpd="sng">
              <a:solidFill>
                <a:srgbClr val="04D6EC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4745" name="Freeform 73"/>
            <p:cNvSpPr>
              <a:spLocks noEditPoints="1"/>
            </p:cNvSpPr>
            <p:nvPr/>
          </p:nvSpPr>
          <p:spPr bwMode="auto">
            <a:xfrm>
              <a:off x="1047" y="970"/>
              <a:ext cx="244" cy="121"/>
            </a:xfrm>
            <a:custGeom>
              <a:avLst/>
              <a:gdLst/>
              <a:ahLst/>
              <a:cxnLst>
                <a:cxn ang="0">
                  <a:pos x="45" y="68"/>
                </a:cxn>
                <a:cxn ang="0">
                  <a:pos x="187" y="68"/>
                </a:cxn>
                <a:cxn ang="0">
                  <a:pos x="97" y="103"/>
                </a:cxn>
                <a:cxn ang="0">
                  <a:pos x="45" y="68"/>
                </a:cxn>
                <a:cxn ang="0">
                  <a:pos x="200" y="53"/>
                </a:cxn>
                <a:cxn ang="0">
                  <a:pos x="57" y="53"/>
                </a:cxn>
                <a:cxn ang="0">
                  <a:pos x="148" y="18"/>
                </a:cxn>
                <a:cxn ang="0">
                  <a:pos x="200" y="53"/>
                </a:cxn>
                <a:cxn ang="0">
                  <a:pos x="93" y="121"/>
                </a:cxn>
                <a:cxn ang="0">
                  <a:pos x="244" y="62"/>
                </a:cxn>
                <a:cxn ang="0">
                  <a:pos x="151" y="0"/>
                </a:cxn>
                <a:cxn ang="0">
                  <a:pos x="0" y="59"/>
                </a:cxn>
                <a:cxn ang="0">
                  <a:pos x="93" y="121"/>
                </a:cxn>
              </a:cxnLst>
              <a:rect l="0" t="0" r="r" b="b"/>
              <a:pathLst>
                <a:path w="244" h="121">
                  <a:moveTo>
                    <a:pt x="45" y="68"/>
                  </a:moveTo>
                  <a:lnTo>
                    <a:pt x="187" y="68"/>
                  </a:lnTo>
                  <a:lnTo>
                    <a:pt x="97" y="103"/>
                  </a:lnTo>
                  <a:lnTo>
                    <a:pt x="45" y="68"/>
                  </a:lnTo>
                  <a:close/>
                  <a:moveTo>
                    <a:pt x="200" y="53"/>
                  </a:moveTo>
                  <a:lnTo>
                    <a:pt x="57" y="53"/>
                  </a:lnTo>
                  <a:lnTo>
                    <a:pt x="148" y="18"/>
                  </a:lnTo>
                  <a:lnTo>
                    <a:pt x="200" y="53"/>
                  </a:lnTo>
                  <a:close/>
                  <a:moveTo>
                    <a:pt x="93" y="121"/>
                  </a:moveTo>
                  <a:lnTo>
                    <a:pt x="244" y="62"/>
                  </a:lnTo>
                  <a:lnTo>
                    <a:pt x="151" y="0"/>
                  </a:lnTo>
                  <a:lnTo>
                    <a:pt x="0" y="59"/>
                  </a:lnTo>
                  <a:lnTo>
                    <a:pt x="93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4746" name="Freeform 74"/>
            <p:cNvSpPr>
              <a:spLocks noEditPoints="1"/>
            </p:cNvSpPr>
            <p:nvPr/>
          </p:nvSpPr>
          <p:spPr bwMode="auto">
            <a:xfrm>
              <a:off x="1053" y="974"/>
              <a:ext cx="244" cy="121"/>
            </a:xfrm>
            <a:custGeom>
              <a:avLst/>
              <a:gdLst/>
              <a:ahLst/>
              <a:cxnLst>
                <a:cxn ang="0">
                  <a:pos x="44" y="68"/>
                </a:cxn>
                <a:cxn ang="0">
                  <a:pos x="187" y="68"/>
                </a:cxn>
                <a:cxn ang="0">
                  <a:pos x="96" y="103"/>
                </a:cxn>
                <a:cxn ang="0">
                  <a:pos x="44" y="68"/>
                </a:cxn>
                <a:cxn ang="0">
                  <a:pos x="199" y="54"/>
                </a:cxn>
                <a:cxn ang="0">
                  <a:pos x="57" y="54"/>
                </a:cxn>
                <a:cxn ang="0">
                  <a:pos x="147" y="19"/>
                </a:cxn>
                <a:cxn ang="0">
                  <a:pos x="199" y="54"/>
                </a:cxn>
                <a:cxn ang="0">
                  <a:pos x="93" y="121"/>
                </a:cxn>
                <a:cxn ang="0">
                  <a:pos x="244" y="63"/>
                </a:cxn>
                <a:cxn ang="0">
                  <a:pos x="151" y="0"/>
                </a:cxn>
                <a:cxn ang="0">
                  <a:pos x="0" y="59"/>
                </a:cxn>
                <a:cxn ang="0">
                  <a:pos x="93" y="121"/>
                </a:cxn>
              </a:cxnLst>
              <a:rect l="0" t="0" r="r" b="b"/>
              <a:pathLst>
                <a:path w="244" h="121">
                  <a:moveTo>
                    <a:pt x="44" y="68"/>
                  </a:moveTo>
                  <a:lnTo>
                    <a:pt x="187" y="68"/>
                  </a:lnTo>
                  <a:lnTo>
                    <a:pt x="96" y="103"/>
                  </a:lnTo>
                  <a:lnTo>
                    <a:pt x="44" y="68"/>
                  </a:lnTo>
                  <a:close/>
                  <a:moveTo>
                    <a:pt x="199" y="54"/>
                  </a:moveTo>
                  <a:lnTo>
                    <a:pt x="57" y="54"/>
                  </a:lnTo>
                  <a:lnTo>
                    <a:pt x="147" y="19"/>
                  </a:lnTo>
                  <a:lnTo>
                    <a:pt x="199" y="54"/>
                  </a:lnTo>
                  <a:close/>
                  <a:moveTo>
                    <a:pt x="93" y="121"/>
                  </a:moveTo>
                  <a:lnTo>
                    <a:pt x="244" y="63"/>
                  </a:lnTo>
                  <a:lnTo>
                    <a:pt x="151" y="0"/>
                  </a:lnTo>
                  <a:lnTo>
                    <a:pt x="0" y="59"/>
                  </a:lnTo>
                  <a:lnTo>
                    <a:pt x="93" y="1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4747" name="Freeform 75"/>
            <p:cNvSpPr>
              <a:spLocks noEditPoints="1"/>
            </p:cNvSpPr>
            <p:nvPr/>
          </p:nvSpPr>
          <p:spPr bwMode="auto">
            <a:xfrm>
              <a:off x="1097" y="1170"/>
              <a:ext cx="161" cy="97"/>
            </a:xfrm>
            <a:custGeom>
              <a:avLst/>
              <a:gdLst/>
              <a:ahLst/>
              <a:cxnLst>
                <a:cxn ang="0">
                  <a:pos x="61" y="55"/>
                </a:cxn>
                <a:cxn ang="0">
                  <a:pos x="78" y="55"/>
                </a:cxn>
                <a:cxn ang="0">
                  <a:pos x="113" y="97"/>
                </a:cxn>
                <a:cxn ang="0">
                  <a:pos x="161" y="97"/>
                </a:cxn>
                <a:cxn ang="0">
                  <a:pos x="161" y="80"/>
                </a:cxn>
                <a:cxn ang="0">
                  <a:pos x="141" y="80"/>
                </a:cxn>
                <a:cxn ang="0">
                  <a:pos x="116" y="51"/>
                </a:cxn>
                <a:cxn ang="0">
                  <a:pos x="120" y="49"/>
                </a:cxn>
                <a:cxn ang="0">
                  <a:pos x="128" y="46"/>
                </a:cxn>
                <a:cxn ang="0">
                  <a:pos x="135" y="42"/>
                </a:cxn>
                <a:cxn ang="0">
                  <a:pos x="138" y="38"/>
                </a:cxn>
                <a:cxn ang="0">
                  <a:pos x="142" y="33"/>
                </a:cxn>
                <a:cxn ang="0">
                  <a:pos x="143" y="27"/>
                </a:cxn>
                <a:cxn ang="0">
                  <a:pos x="142" y="24"/>
                </a:cxn>
                <a:cxn ang="0">
                  <a:pos x="141" y="18"/>
                </a:cxn>
                <a:cxn ang="0">
                  <a:pos x="136" y="13"/>
                </a:cxn>
                <a:cxn ang="0">
                  <a:pos x="130" y="8"/>
                </a:cxn>
                <a:cxn ang="0">
                  <a:pos x="128" y="6"/>
                </a:cxn>
                <a:cxn ang="0">
                  <a:pos x="121" y="3"/>
                </a:cxn>
                <a:cxn ang="0">
                  <a:pos x="113" y="1"/>
                </a:cxn>
                <a:cxn ang="0">
                  <a:pos x="104" y="0"/>
                </a:cxn>
                <a:cxn ang="0">
                  <a:pos x="93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21" y="16"/>
                </a:cxn>
                <a:cxn ang="0">
                  <a:pos x="21" y="80"/>
                </a:cxn>
                <a:cxn ang="0">
                  <a:pos x="0" y="80"/>
                </a:cxn>
                <a:cxn ang="0">
                  <a:pos x="0" y="97"/>
                </a:cxn>
                <a:cxn ang="0">
                  <a:pos x="81" y="97"/>
                </a:cxn>
                <a:cxn ang="0">
                  <a:pos x="81" y="80"/>
                </a:cxn>
                <a:cxn ang="0">
                  <a:pos x="61" y="80"/>
                </a:cxn>
                <a:cxn ang="0">
                  <a:pos x="61" y="55"/>
                </a:cxn>
                <a:cxn ang="0">
                  <a:pos x="61" y="16"/>
                </a:cxn>
                <a:cxn ang="0">
                  <a:pos x="78" y="16"/>
                </a:cxn>
                <a:cxn ang="0">
                  <a:pos x="87" y="16"/>
                </a:cxn>
                <a:cxn ang="0">
                  <a:pos x="94" y="18"/>
                </a:cxn>
                <a:cxn ang="0">
                  <a:pos x="99" y="22"/>
                </a:cxn>
                <a:cxn ang="0">
                  <a:pos x="101" y="28"/>
                </a:cxn>
                <a:cxn ang="0">
                  <a:pos x="101" y="29"/>
                </a:cxn>
                <a:cxn ang="0">
                  <a:pos x="99" y="33"/>
                </a:cxn>
                <a:cxn ang="0">
                  <a:pos x="93" y="36"/>
                </a:cxn>
                <a:cxn ang="0">
                  <a:pos x="86" y="38"/>
                </a:cxn>
                <a:cxn ang="0">
                  <a:pos x="75" y="39"/>
                </a:cxn>
                <a:cxn ang="0">
                  <a:pos x="61" y="39"/>
                </a:cxn>
                <a:cxn ang="0">
                  <a:pos x="61" y="16"/>
                </a:cxn>
              </a:cxnLst>
              <a:rect l="0" t="0" r="r" b="b"/>
              <a:pathLst>
                <a:path w="161" h="97">
                  <a:moveTo>
                    <a:pt x="61" y="55"/>
                  </a:moveTo>
                  <a:lnTo>
                    <a:pt x="78" y="55"/>
                  </a:lnTo>
                  <a:lnTo>
                    <a:pt x="113" y="97"/>
                  </a:lnTo>
                  <a:lnTo>
                    <a:pt x="161" y="97"/>
                  </a:lnTo>
                  <a:lnTo>
                    <a:pt x="161" y="80"/>
                  </a:lnTo>
                  <a:lnTo>
                    <a:pt x="141" y="80"/>
                  </a:lnTo>
                  <a:lnTo>
                    <a:pt x="116" y="51"/>
                  </a:lnTo>
                  <a:lnTo>
                    <a:pt x="120" y="49"/>
                  </a:lnTo>
                  <a:lnTo>
                    <a:pt x="128" y="46"/>
                  </a:lnTo>
                  <a:lnTo>
                    <a:pt x="135" y="42"/>
                  </a:lnTo>
                  <a:lnTo>
                    <a:pt x="138" y="38"/>
                  </a:lnTo>
                  <a:lnTo>
                    <a:pt x="142" y="33"/>
                  </a:lnTo>
                  <a:lnTo>
                    <a:pt x="143" y="27"/>
                  </a:lnTo>
                  <a:lnTo>
                    <a:pt x="142" y="24"/>
                  </a:lnTo>
                  <a:lnTo>
                    <a:pt x="141" y="18"/>
                  </a:lnTo>
                  <a:lnTo>
                    <a:pt x="136" y="13"/>
                  </a:lnTo>
                  <a:lnTo>
                    <a:pt x="130" y="8"/>
                  </a:lnTo>
                  <a:lnTo>
                    <a:pt x="128" y="6"/>
                  </a:lnTo>
                  <a:lnTo>
                    <a:pt x="121" y="3"/>
                  </a:lnTo>
                  <a:lnTo>
                    <a:pt x="113" y="1"/>
                  </a:lnTo>
                  <a:lnTo>
                    <a:pt x="104" y="0"/>
                  </a:lnTo>
                  <a:lnTo>
                    <a:pt x="93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21" y="16"/>
                  </a:lnTo>
                  <a:lnTo>
                    <a:pt x="21" y="80"/>
                  </a:lnTo>
                  <a:lnTo>
                    <a:pt x="0" y="80"/>
                  </a:lnTo>
                  <a:lnTo>
                    <a:pt x="0" y="97"/>
                  </a:lnTo>
                  <a:lnTo>
                    <a:pt x="81" y="97"/>
                  </a:lnTo>
                  <a:lnTo>
                    <a:pt x="81" y="80"/>
                  </a:lnTo>
                  <a:lnTo>
                    <a:pt x="61" y="80"/>
                  </a:lnTo>
                  <a:lnTo>
                    <a:pt x="61" y="55"/>
                  </a:lnTo>
                  <a:close/>
                  <a:moveTo>
                    <a:pt x="61" y="16"/>
                  </a:moveTo>
                  <a:lnTo>
                    <a:pt x="78" y="16"/>
                  </a:lnTo>
                  <a:lnTo>
                    <a:pt x="87" y="16"/>
                  </a:lnTo>
                  <a:lnTo>
                    <a:pt x="94" y="18"/>
                  </a:lnTo>
                  <a:lnTo>
                    <a:pt x="99" y="22"/>
                  </a:lnTo>
                  <a:lnTo>
                    <a:pt x="101" y="28"/>
                  </a:lnTo>
                  <a:lnTo>
                    <a:pt x="101" y="29"/>
                  </a:lnTo>
                  <a:lnTo>
                    <a:pt x="99" y="33"/>
                  </a:lnTo>
                  <a:lnTo>
                    <a:pt x="93" y="36"/>
                  </a:lnTo>
                  <a:lnTo>
                    <a:pt x="86" y="38"/>
                  </a:lnTo>
                  <a:lnTo>
                    <a:pt x="75" y="39"/>
                  </a:lnTo>
                  <a:lnTo>
                    <a:pt x="61" y="39"/>
                  </a:lnTo>
                  <a:lnTo>
                    <a:pt x="61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4748" name="Freeform 76"/>
            <p:cNvSpPr>
              <a:spLocks noEditPoints="1"/>
            </p:cNvSpPr>
            <p:nvPr/>
          </p:nvSpPr>
          <p:spPr bwMode="auto">
            <a:xfrm>
              <a:off x="1086" y="1160"/>
              <a:ext cx="161" cy="97"/>
            </a:xfrm>
            <a:custGeom>
              <a:avLst/>
              <a:gdLst/>
              <a:ahLst/>
              <a:cxnLst>
                <a:cxn ang="0">
                  <a:pos x="61" y="54"/>
                </a:cxn>
                <a:cxn ang="0">
                  <a:pos x="79" y="54"/>
                </a:cxn>
                <a:cxn ang="0">
                  <a:pos x="114" y="97"/>
                </a:cxn>
                <a:cxn ang="0">
                  <a:pos x="161" y="97"/>
                </a:cxn>
                <a:cxn ang="0">
                  <a:pos x="161" y="81"/>
                </a:cxn>
                <a:cxn ang="0">
                  <a:pos x="141" y="81"/>
                </a:cxn>
                <a:cxn ang="0">
                  <a:pos x="115" y="51"/>
                </a:cxn>
                <a:cxn ang="0">
                  <a:pos x="121" y="50"/>
                </a:cxn>
                <a:cxn ang="0">
                  <a:pos x="129" y="46"/>
                </a:cxn>
                <a:cxn ang="0">
                  <a:pos x="135" y="43"/>
                </a:cxn>
                <a:cxn ang="0">
                  <a:pos x="139" y="38"/>
                </a:cxn>
                <a:cxn ang="0">
                  <a:pos x="141" y="33"/>
                </a:cxn>
                <a:cxn ang="0">
                  <a:pos x="143" y="27"/>
                </a:cxn>
                <a:cxn ang="0">
                  <a:pos x="143" y="24"/>
                </a:cxn>
                <a:cxn ang="0">
                  <a:pos x="140" y="18"/>
                </a:cxn>
                <a:cxn ang="0">
                  <a:pos x="137" y="13"/>
                </a:cxn>
                <a:cxn ang="0">
                  <a:pos x="131" y="8"/>
                </a:cxn>
                <a:cxn ang="0">
                  <a:pos x="128" y="7"/>
                </a:cxn>
                <a:cxn ang="0">
                  <a:pos x="122" y="4"/>
                </a:cxn>
                <a:cxn ang="0">
                  <a:pos x="113" y="2"/>
                </a:cxn>
                <a:cxn ang="0">
                  <a:pos x="104" y="1"/>
                </a:cxn>
                <a:cxn ang="0">
                  <a:pos x="93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21" y="16"/>
                </a:cxn>
                <a:cxn ang="0">
                  <a:pos x="21" y="81"/>
                </a:cxn>
                <a:cxn ang="0">
                  <a:pos x="0" y="81"/>
                </a:cxn>
                <a:cxn ang="0">
                  <a:pos x="0" y="97"/>
                </a:cxn>
                <a:cxn ang="0">
                  <a:pos x="80" y="97"/>
                </a:cxn>
                <a:cxn ang="0">
                  <a:pos x="80" y="81"/>
                </a:cxn>
                <a:cxn ang="0">
                  <a:pos x="61" y="81"/>
                </a:cxn>
                <a:cxn ang="0">
                  <a:pos x="61" y="54"/>
                </a:cxn>
                <a:cxn ang="0">
                  <a:pos x="61" y="16"/>
                </a:cxn>
                <a:cxn ang="0">
                  <a:pos x="79" y="16"/>
                </a:cxn>
                <a:cxn ang="0">
                  <a:pos x="87" y="17"/>
                </a:cxn>
                <a:cxn ang="0">
                  <a:pos x="95" y="19"/>
                </a:cxn>
                <a:cxn ang="0">
                  <a:pos x="98" y="22"/>
                </a:cxn>
                <a:cxn ang="0">
                  <a:pos x="101" y="27"/>
                </a:cxn>
                <a:cxn ang="0">
                  <a:pos x="101" y="28"/>
                </a:cxn>
                <a:cxn ang="0">
                  <a:pos x="98" y="34"/>
                </a:cxn>
                <a:cxn ang="0">
                  <a:pos x="94" y="37"/>
                </a:cxn>
                <a:cxn ang="0">
                  <a:pos x="86" y="39"/>
                </a:cxn>
                <a:cxn ang="0">
                  <a:pos x="76" y="39"/>
                </a:cxn>
                <a:cxn ang="0">
                  <a:pos x="61" y="39"/>
                </a:cxn>
                <a:cxn ang="0">
                  <a:pos x="61" y="16"/>
                </a:cxn>
              </a:cxnLst>
              <a:rect l="0" t="0" r="r" b="b"/>
              <a:pathLst>
                <a:path w="161" h="97">
                  <a:moveTo>
                    <a:pt x="61" y="54"/>
                  </a:moveTo>
                  <a:lnTo>
                    <a:pt x="79" y="54"/>
                  </a:lnTo>
                  <a:lnTo>
                    <a:pt x="114" y="97"/>
                  </a:lnTo>
                  <a:lnTo>
                    <a:pt x="161" y="97"/>
                  </a:lnTo>
                  <a:lnTo>
                    <a:pt x="161" y="81"/>
                  </a:lnTo>
                  <a:lnTo>
                    <a:pt x="141" y="81"/>
                  </a:lnTo>
                  <a:lnTo>
                    <a:pt x="115" y="51"/>
                  </a:lnTo>
                  <a:lnTo>
                    <a:pt x="121" y="50"/>
                  </a:lnTo>
                  <a:lnTo>
                    <a:pt x="129" y="46"/>
                  </a:lnTo>
                  <a:lnTo>
                    <a:pt x="135" y="43"/>
                  </a:lnTo>
                  <a:lnTo>
                    <a:pt x="139" y="38"/>
                  </a:lnTo>
                  <a:lnTo>
                    <a:pt x="141" y="33"/>
                  </a:lnTo>
                  <a:lnTo>
                    <a:pt x="143" y="27"/>
                  </a:lnTo>
                  <a:lnTo>
                    <a:pt x="143" y="24"/>
                  </a:lnTo>
                  <a:lnTo>
                    <a:pt x="140" y="18"/>
                  </a:lnTo>
                  <a:lnTo>
                    <a:pt x="137" y="13"/>
                  </a:lnTo>
                  <a:lnTo>
                    <a:pt x="131" y="8"/>
                  </a:lnTo>
                  <a:lnTo>
                    <a:pt x="128" y="7"/>
                  </a:lnTo>
                  <a:lnTo>
                    <a:pt x="122" y="4"/>
                  </a:lnTo>
                  <a:lnTo>
                    <a:pt x="113" y="2"/>
                  </a:lnTo>
                  <a:lnTo>
                    <a:pt x="104" y="1"/>
                  </a:lnTo>
                  <a:lnTo>
                    <a:pt x="93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21" y="16"/>
                  </a:lnTo>
                  <a:lnTo>
                    <a:pt x="21" y="81"/>
                  </a:lnTo>
                  <a:lnTo>
                    <a:pt x="0" y="81"/>
                  </a:lnTo>
                  <a:lnTo>
                    <a:pt x="0" y="97"/>
                  </a:lnTo>
                  <a:lnTo>
                    <a:pt x="80" y="97"/>
                  </a:lnTo>
                  <a:lnTo>
                    <a:pt x="80" y="81"/>
                  </a:lnTo>
                  <a:lnTo>
                    <a:pt x="61" y="81"/>
                  </a:lnTo>
                  <a:lnTo>
                    <a:pt x="61" y="54"/>
                  </a:lnTo>
                  <a:close/>
                  <a:moveTo>
                    <a:pt x="61" y="16"/>
                  </a:moveTo>
                  <a:lnTo>
                    <a:pt x="79" y="16"/>
                  </a:lnTo>
                  <a:lnTo>
                    <a:pt x="87" y="17"/>
                  </a:lnTo>
                  <a:lnTo>
                    <a:pt x="95" y="19"/>
                  </a:lnTo>
                  <a:lnTo>
                    <a:pt x="98" y="22"/>
                  </a:lnTo>
                  <a:lnTo>
                    <a:pt x="101" y="27"/>
                  </a:lnTo>
                  <a:lnTo>
                    <a:pt x="101" y="28"/>
                  </a:lnTo>
                  <a:lnTo>
                    <a:pt x="98" y="34"/>
                  </a:lnTo>
                  <a:lnTo>
                    <a:pt x="94" y="37"/>
                  </a:lnTo>
                  <a:lnTo>
                    <a:pt x="86" y="39"/>
                  </a:lnTo>
                  <a:lnTo>
                    <a:pt x="76" y="39"/>
                  </a:lnTo>
                  <a:lnTo>
                    <a:pt x="61" y="39"/>
                  </a:lnTo>
                  <a:lnTo>
                    <a:pt x="61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4749" name="Line 77"/>
          <p:cNvSpPr>
            <a:spLocks noChangeShapeType="1"/>
          </p:cNvSpPr>
          <p:nvPr/>
        </p:nvSpPr>
        <p:spPr bwMode="auto">
          <a:xfrm flipV="1">
            <a:off x="1333498" y="3205949"/>
            <a:ext cx="100965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4750" name="Line 78"/>
          <p:cNvSpPr>
            <a:spLocks noChangeShapeType="1"/>
          </p:cNvSpPr>
          <p:nvPr/>
        </p:nvSpPr>
        <p:spPr bwMode="auto">
          <a:xfrm flipV="1">
            <a:off x="3000364" y="2355058"/>
            <a:ext cx="86677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4751" name="Text Box 79"/>
          <p:cNvSpPr txBox="1">
            <a:spLocks noChangeArrowheads="1"/>
          </p:cNvSpPr>
          <p:nvPr/>
        </p:nvSpPr>
        <p:spPr bwMode="auto">
          <a:xfrm>
            <a:off x="1000100" y="2793199"/>
            <a:ext cx="1261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1800" b="0" u="none" dirty="0">
                <a:solidFill>
                  <a:schemeClr val="tx1"/>
                </a:solidFill>
                <a:ea typeface="+mn-ea"/>
              </a:rPr>
              <a:t>DHCP</a:t>
            </a:r>
            <a:r>
              <a:rPr kumimoji="1" lang="zh-CN" altLang="en-US" sz="1800" b="0" u="none" dirty="0">
                <a:solidFill>
                  <a:schemeClr val="tx1"/>
                </a:solidFill>
                <a:ea typeface="+mn-ea"/>
              </a:rPr>
              <a:t>报文</a:t>
            </a:r>
          </a:p>
        </p:txBody>
      </p:sp>
      <p:sp>
        <p:nvSpPr>
          <p:cNvPr id="284752" name="Text Box 80"/>
          <p:cNvSpPr txBox="1">
            <a:spLocks noChangeArrowheads="1"/>
          </p:cNvSpPr>
          <p:nvPr/>
        </p:nvSpPr>
        <p:spPr bwMode="auto">
          <a:xfrm>
            <a:off x="2143108" y="2221699"/>
            <a:ext cx="1261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1800" b="0" u="none" dirty="0">
                <a:solidFill>
                  <a:schemeClr val="tx1"/>
                </a:solidFill>
                <a:ea typeface="+mn-ea"/>
              </a:rPr>
              <a:t>DHCP</a:t>
            </a:r>
            <a:r>
              <a:rPr kumimoji="1" lang="zh-CN" altLang="en-US" sz="1800" b="0" u="none" dirty="0">
                <a:solidFill>
                  <a:schemeClr val="tx1"/>
                </a:solidFill>
                <a:ea typeface="+mn-ea"/>
              </a:rPr>
              <a:t>报文</a:t>
            </a:r>
          </a:p>
        </p:txBody>
      </p:sp>
      <p:sp>
        <p:nvSpPr>
          <p:cNvPr id="284753" name="Rectangle 81"/>
          <p:cNvSpPr>
            <a:spLocks noChangeArrowheads="1"/>
          </p:cNvSpPr>
          <p:nvPr/>
        </p:nvSpPr>
        <p:spPr bwMode="auto">
          <a:xfrm>
            <a:off x="303555" y="4461685"/>
            <a:ext cx="162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0" u="none">
                <a:solidFill>
                  <a:srgbClr val="C00000"/>
                </a:solidFill>
              </a:rPr>
              <a:t>DHCP</a:t>
            </a:r>
            <a:r>
              <a:rPr lang="zh-CN" altLang="en-US" sz="2000" b="0" u="none">
                <a:solidFill>
                  <a:srgbClr val="C00000"/>
                </a:solidFill>
              </a:rPr>
              <a:t>客户端</a:t>
            </a:r>
          </a:p>
        </p:txBody>
      </p:sp>
      <p:sp>
        <p:nvSpPr>
          <p:cNvPr id="284754" name="Rectangle 82"/>
          <p:cNvSpPr>
            <a:spLocks noChangeArrowheads="1"/>
          </p:cNvSpPr>
          <p:nvPr/>
        </p:nvSpPr>
        <p:spPr bwMode="auto">
          <a:xfrm>
            <a:off x="3368657" y="2593174"/>
            <a:ext cx="162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0" u="none">
                <a:solidFill>
                  <a:srgbClr val="C00000"/>
                </a:solidFill>
              </a:rPr>
              <a:t>DHCP</a:t>
            </a:r>
            <a:r>
              <a:rPr lang="zh-CN" altLang="en-US" sz="2000" b="0" u="none">
                <a:solidFill>
                  <a:srgbClr val="C00000"/>
                </a:solidFill>
              </a:rPr>
              <a:t>服务器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77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138" y="531813"/>
            <a:ext cx="4373562" cy="456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611188" y="2006600"/>
            <a:ext cx="792162" cy="20066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 sz="2400" u="none">
              <a:solidFill>
                <a:schemeClr val="tx1"/>
              </a:solidFill>
              <a:ea typeface="Gulim" pitchFamily="34" charset="-127"/>
            </a:endParaRP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983163" y="1481138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 u="none">
                <a:solidFill>
                  <a:schemeClr val="hlink"/>
                </a:solidFill>
              </a:rPr>
              <a:t>广播：发现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979988" y="2281238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 u="none">
                <a:solidFill>
                  <a:schemeClr val="hlink"/>
                </a:solidFill>
              </a:rPr>
              <a:t>选中：请求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5003800" y="2643188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 u="none">
                <a:solidFill>
                  <a:schemeClr val="hlink"/>
                </a:solidFill>
              </a:rPr>
              <a:t>应答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4987925" y="185261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 u="none">
                <a:solidFill>
                  <a:schemeClr val="hlink"/>
                </a:solidFill>
              </a:rPr>
              <a:t>多个：返回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5003800" y="329247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 u="none">
                <a:solidFill>
                  <a:schemeClr val="hlink"/>
                </a:solidFill>
              </a:rPr>
              <a:t>重新请求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5003800" y="3740150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 u="none">
                <a:solidFill>
                  <a:schemeClr val="hlink"/>
                </a:solidFill>
              </a:rPr>
              <a:t>应答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5003800" y="4624388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 u="none">
                <a:solidFill>
                  <a:schemeClr val="hlink"/>
                </a:solidFill>
              </a:rPr>
              <a:t>释放</a:t>
            </a:r>
          </a:p>
        </p:txBody>
      </p:sp>
      <p:sp>
        <p:nvSpPr>
          <p:cNvPr id="288782" name="Rectangle 14"/>
          <p:cNvSpPr>
            <a:spLocks noChangeArrowheads="1"/>
          </p:cNvSpPr>
          <p:nvPr/>
        </p:nvSpPr>
        <p:spPr bwMode="auto">
          <a:xfrm>
            <a:off x="-36513" y="773113"/>
            <a:ext cx="1333501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600" b="0" u="none">
                <a:solidFill>
                  <a:srgbClr val="C00000"/>
                </a:solidFill>
              </a:rPr>
              <a:t>DHCP</a:t>
            </a:r>
            <a:r>
              <a:rPr lang="zh-CN" altLang="en-US" sz="1600" b="0" u="none">
                <a:solidFill>
                  <a:srgbClr val="C00000"/>
                </a:solidFill>
              </a:rPr>
              <a:t>客户端</a:t>
            </a:r>
          </a:p>
        </p:txBody>
      </p:sp>
      <p:sp>
        <p:nvSpPr>
          <p:cNvPr id="288783" name="Rectangle 15"/>
          <p:cNvSpPr>
            <a:spLocks noChangeArrowheads="1"/>
          </p:cNvSpPr>
          <p:nvPr/>
        </p:nvSpPr>
        <p:spPr bwMode="auto">
          <a:xfrm>
            <a:off x="5108575" y="798513"/>
            <a:ext cx="147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800" b="0" u="none">
                <a:solidFill>
                  <a:srgbClr val="C00000"/>
                </a:solidFill>
              </a:rPr>
              <a:t>DHCP</a:t>
            </a:r>
            <a:r>
              <a:rPr lang="zh-CN" altLang="en-US" sz="1800" b="0" u="none">
                <a:solidFill>
                  <a:srgbClr val="C00000"/>
                </a:solidFill>
              </a:rPr>
              <a:t>服务器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animBg="1"/>
      <p:bldP spid="77833" grpId="0"/>
      <p:bldP spid="77834" grpId="0"/>
      <p:bldP spid="77835" grpId="0"/>
      <p:bldP spid="77836" grpId="0"/>
      <p:bldP spid="77837" grpId="0"/>
      <p:bldP spid="77838" grpId="0"/>
      <p:bldP spid="77839" grpId="0"/>
    </p:bldLst>
  </p:timing>
</p:sld>
</file>

<file path=ppt/theme/theme1.xml><?xml version="1.0" encoding="utf-8"?>
<a:theme xmlns:a="http://schemas.openxmlformats.org/drawingml/2006/main" name="继续教育">
  <a:themeElements>
    <a:clrScheme name="16比9模版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16比9模版">
      <a:majorFont>
        <a:latin typeface="Constantia"/>
        <a:ea typeface="微软雅黑"/>
        <a:cs typeface=""/>
      </a:majorFont>
      <a:minorFont>
        <a:latin typeface="Constanti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1" i="0" u="sng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微软雅黑" pitchFamily="34" charset="-122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1" i="0" u="sng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微软雅黑" pitchFamily="34" charset="-122"/>
            <a:cs typeface="Times New Roman" pitchFamily="18" charset="0"/>
          </a:defRPr>
        </a:defPPr>
      </a:lstStyle>
    </a:lnDef>
  </a:objectDefaults>
  <a:extraClrSchemeLst>
    <a:extraClrScheme>
      <a:clrScheme name="16比9模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比9模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继续教育</Template>
  <TotalTime>8646</TotalTime>
  <Words>744</Words>
  <Application>Microsoft Office PowerPoint</Application>
  <PresentationFormat>自定义</PresentationFormat>
  <Paragraphs>70</Paragraphs>
  <Slides>10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继续教育</vt:lpstr>
      <vt:lpstr>计算机网络技术</vt:lpstr>
      <vt:lpstr>幻灯片 2</vt:lpstr>
      <vt:lpstr>幻灯片 3</vt:lpstr>
      <vt:lpstr>自动主机配置的必要性</vt:lpstr>
      <vt:lpstr>幻灯片 5</vt:lpstr>
      <vt:lpstr> DHCP服务器的主要功能</vt:lpstr>
      <vt:lpstr>DHCP客户端的主要功能</vt:lpstr>
      <vt:lpstr>幻灯片 8</vt:lpstr>
      <vt:lpstr>幻灯片 9</vt:lpstr>
      <vt:lpstr>DHCP中继代理 采用单播方式 转发”发现报文”</vt:lpstr>
    </vt:vector>
  </TitlesOfParts>
  <Company>tonecom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文件传输协议（一）</dc:title>
  <dc:creator>xjd</dc:creator>
  <cp:lastModifiedBy>WYX</cp:lastModifiedBy>
  <cp:revision>1031</cp:revision>
  <cp:lastPrinted>1999-06-03T07:41:47Z</cp:lastPrinted>
  <dcterms:created xsi:type="dcterms:W3CDTF">1999-05-31T06:37:31Z</dcterms:created>
  <dcterms:modified xsi:type="dcterms:W3CDTF">2014-04-25T03:14:49Z</dcterms:modified>
</cp:coreProperties>
</file>